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64.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19"/>
  </p:notesMasterIdLst>
  <p:sldIdLst>
    <p:sldId id="256" r:id="rId5"/>
    <p:sldId id="262" r:id="rId6"/>
    <p:sldId id="261" r:id="rId7"/>
    <p:sldId id="257" r:id="rId8"/>
    <p:sldId id="263" r:id="rId9"/>
    <p:sldId id="264" r:id="rId10"/>
    <p:sldId id="265" r:id="rId11"/>
    <p:sldId id="266" r:id="rId12"/>
    <p:sldId id="272" r:id="rId13"/>
    <p:sldId id="268" r:id="rId14"/>
    <p:sldId id="269" r:id="rId15"/>
    <p:sldId id="270" r:id="rId16"/>
    <p:sldId id="273" r:id="rId17"/>
    <p:sldId id="271" r:id="rId18"/>
  </p:sldIdLst>
  <p:sldSz cx="6858000" cy="9906000" type="A4"/>
  <p:notesSz cx="6889750" cy="967105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56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314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632" cy="485263"/>
          </a:xfrm>
          <a:prstGeom prst="rect">
            <a:avLst/>
          </a:prstGeom>
        </p:spPr>
        <p:txBody>
          <a:bodyPr vert="horz" lIns="62326" tIns="31163" rIns="62326" bIns="31163" rtlCol="0"/>
          <a:lstStyle>
            <a:lvl1pPr algn="l">
              <a:defRPr sz="800"/>
            </a:lvl1pPr>
          </a:lstStyle>
          <a:p>
            <a:endParaRPr lang="en-GB"/>
          </a:p>
        </p:txBody>
      </p:sp>
      <p:sp>
        <p:nvSpPr>
          <p:cNvPr id="3" name="Date Placeholder 2"/>
          <p:cNvSpPr>
            <a:spLocks noGrp="1"/>
          </p:cNvSpPr>
          <p:nvPr>
            <p:ph type="dt" idx="1"/>
          </p:nvPr>
        </p:nvSpPr>
        <p:spPr>
          <a:xfrm>
            <a:off x="3903017" y="0"/>
            <a:ext cx="2985632" cy="485263"/>
          </a:xfrm>
          <a:prstGeom prst="rect">
            <a:avLst/>
          </a:prstGeom>
        </p:spPr>
        <p:txBody>
          <a:bodyPr vert="horz" lIns="62326" tIns="31163" rIns="62326" bIns="31163" rtlCol="0"/>
          <a:lstStyle>
            <a:lvl1pPr algn="r">
              <a:defRPr sz="800"/>
            </a:lvl1pPr>
          </a:lstStyle>
          <a:p>
            <a:fld id="{43F52F73-6C00-4749-9768-1F937333C119}" type="datetimeFigureOut">
              <a:rPr lang="en-GB" smtClean="0"/>
              <a:t>12/02/2020</a:t>
            </a:fld>
            <a:endParaRPr lang="en-GB"/>
          </a:p>
        </p:txBody>
      </p:sp>
      <p:sp>
        <p:nvSpPr>
          <p:cNvPr id="4" name="Slide Image Placeholder 3"/>
          <p:cNvSpPr>
            <a:spLocks noGrp="1" noRot="1" noChangeAspect="1"/>
          </p:cNvSpPr>
          <p:nvPr>
            <p:ph type="sldImg" idx="2"/>
          </p:nvPr>
        </p:nvSpPr>
        <p:spPr>
          <a:xfrm>
            <a:off x="2314575" y="1209675"/>
            <a:ext cx="2260600" cy="3263900"/>
          </a:xfrm>
          <a:prstGeom prst="rect">
            <a:avLst/>
          </a:prstGeom>
          <a:noFill/>
          <a:ln w="12700">
            <a:solidFill>
              <a:prstClr val="black"/>
            </a:solidFill>
          </a:ln>
        </p:spPr>
        <p:txBody>
          <a:bodyPr vert="horz" lIns="62326" tIns="31163" rIns="62326" bIns="31163" rtlCol="0" anchor="ctr"/>
          <a:lstStyle/>
          <a:p>
            <a:endParaRPr lang="en-GB"/>
          </a:p>
        </p:txBody>
      </p:sp>
      <p:sp>
        <p:nvSpPr>
          <p:cNvPr id="5" name="Notes Placeholder 4"/>
          <p:cNvSpPr>
            <a:spLocks noGrp="1"/>
          </p:cNvSpPr>
          <p:nvPr>
            <p:ph type="body" sz="quarter" idx="3"/>
          </p:nvPr>
        </p:nvSpPr>
        <p:spPr>
          <a:xfrm>
            <a:off x="689416" y="4653819"/>
            <a:ext cx="5510919" cy="3808350"/>
          </a:xfrm>
          <a:prstGeom prst="rect">
            <a:avLst/>
          </a:prstGeom>
        </p:spPr>
        <p:txBody>
          <a:bodyPr vert="horz" lIns="62326" tIns="31163" rIns="62326" bIns="3116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85787"/>
            <a:ext cx="2985632" cy="485263"/>
          </a:xfrm>
          <a:prstGeom prst="rect">
            <a:avLst/>
          </a:prstGeom>
        </p:spPr>
        <p:txBody>
          <a:bodyPr vert="horz" lIns="62326" tIns="31163" rIns="62326" bIns="31163" rtlCol="0" anchor="b"/>
          <a:lstStyle>
            <a:lvl1pPr algn="l">
              <a:defRPr sz="800"/>
            </a:lvl1pPr>
          </a:lstStyle>
          <a:p>
            <a:endParaRPr lang="en-GB"/>
          </a:p>
        </p:txBody>
      </p:sp>
      <p:sp>
        <p:nvSpPr>
          <p:cNvPr id="7" name="Slide Number Placeholder 6"/>
          <p:cNvSpPr>
            <a:spLocks noGrp="1"/>
          </p:cNvSpPr>
          <p:nvPr>
            <p:ph type="sldNum" sz="quarter" idx="5"/>
          </p:nvPr>
        </p:nvSpPr>
        <p:spPr>
          <a:xfrm>
            <a:off x="3903017" y="9185787"/>
            <a:ext cx="2985632" cy="485263"/>
          </a:xfrm>
          <a:prstGeom prst="rect">
            <a:avLst/>
          </a:prstGeom>
        </p:spPr>
        <p:txBody>
          <a:bodyPr vert="horz" lIns="62326" tIns="31163" rIns="62326" bIns="31163" rtlCol="0" anchor="b"/>
          <a:lstStyle>
            <a:lvl1pPr algn="r">
              <a:defRPr sz="800"/>
            </a:lvl1pPr>
          </a:lstStyle>
          <a:p>
            <a:fld id="{080969C8-649D-4A89-8FBE-0AE0B6438E6C}" type="slidenum">
              <a:rPr lang="en-GB" smtClean="0"/>
              <a:t>‹#›</a:t>
            </a:fld>
            <a:endParaRPr lang="en-GB"/>
          </a:p>
        </p:txBody>
      </p:sp>
    </p:spTree>
    <p:extLst>
      <p:ext uri="{BB962C8B-B14F-4D97-AF65-F5344CB8AC3E}">
        <p14:creationId xmlns:p14="http://schemas.microsoft.com/office/powerpoint/2010/main" val="263598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12/02/2020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12/02/2020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12/02/2020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12/02/2020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12/02/2020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12/02/2020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12/02/2020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12/02/2020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12/02/2020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12/02/2020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12/02/2020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12/02/2020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jp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png"/><Relationship Id="rId7" Type="http://schemas.openxmlformats.org/officeDocument/2006/relationships/image" Target="../media/image40.gif"/><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jpg"/><Relationship Id="rId7"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jpeg"/><Relationship Id="rId10" Type="http://schemas.openxmlformats.org/officeDocument/2006/relationships/image" Target="../media/image49.png"/><Relationship Id="rId4" Type="http://schemas.openxmlformats.org/officeDocument/2006/relationships/hyperlink" Target="https://www.google.com/url?sa=i&amp;rct=j&amp;q=&amp;esrc=s&amp;source=images&amp;cd=&amp;ved=2ahUKEwj555vl4MflAhUOExQKHaQrDv4QjRx6BAgBEAQ&amp;url=https%3A%2F%2Fwww.quora.com%2FWhat-is-the-temperature-effect-on-enzymes&amp;psig=AOvVaw32ZKMF7Yd_MOgcyYNni_1Q&amp;ust=1572654514583426" TargetMode="External"/><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gif"/><Relationship Id="rId7" Type="http://schemas.openxmlformats.org/officeDocument/2006/relationships/image" Target="../media/image55.png"/><Relationship Id="rId2" Type="http://schemas.openxmlformats.org/officeDocument/2006/relationships/image" Target="../media/image50.jp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g"/><Relationship Id="rId9" Type="http://schemas.openxmlformats.org/officeDocument/2006/relationships/image" Target="../media/image57.gif"/></Relationships>
</file>

<file path=ppt/slides/_rels/slide8.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image" Target="../media/image59.jpg"/><Relationship Id="rId7" Type="http://schemas.openxmlformats.org/officeDocument/2006/relationships/image" Target="../media/image63.png"/><Relationship Id="rId2" Type="http://schemas.openxmlformats.org/officeDocument/2006/relationships/image" Target="../media/image58.jp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jpg"/><Relationship Id="rId10" Type="http://schemas.openxmlformats.org/officeDocument/2006/relationships/image" Target="../media/image66.jpg"/><Relationship Id="rId4" Type="http://schemas.openxmlformats.org/officeDocument/2006/relationships/image" Target="../media/image60.jpg"/><Relationship Id="rId9" Type="http://schemas.openxmlformats.org/officeDocument/2006/relationships/image" Target="../media/image65.png"/></Relationships>
</file>

<file path=ppt/slides/_rels/slide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jpg"/><Relationship Id="rId7" Type="http://schemas.openxmlformats.org/officeDocument/2006/relationships/image" Target="../media/image72.png"/><Relationship Id="rId2" Type="http://schemas.openxmlformats.org/officeDocument/2006/relationships/image" Target="../media/image67.jp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0.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jpeg"/><Relationship Id="rId7" Type="http://schemas.openxmlformats.org/officeDocument/2006/relationships/image" Target="../media/image78.jpg"/><Relationship Id="rId12" Type="http://schemas.openxmlformats.org/officeDocument/2006/relationships/image" Target="../media/image83.png"/><Relationship Id="rId2" Type="http://schemas.openxmlformats.org/officeDocument/2006/relationships/hyperlink" Target="https://www.apsnet.org/edcenter/intropp/lessons/viruses/Article%20Images/TobaccoMosaic04.jpg" TargetMode="External"/><Relationship Id="rId1" Type="http://schemas.openxmlformats.org/officeDocument/2006/relationships/slideLayout" Target="../slideLayouts/slideLayout1.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jpg"/><Relationship Id="rId10" Type="http://schemas.openxmlformats.org/officeDocument/2006/relationships/image" Target="../media/image81.png"/><Relationship Id="rId4" Type="http://schemas.openxmlformats.org/officeDocument/2006/relationships/image" Target="../media/image75.jpeg"/><Relationship Id="rId9" Type="http://schemas.openxmlformats.org/officeDocument/2006/relationships/image" Target="../media/image80.png"/></Relationships>
</file>

<file path=ppt/slides/_rels/slide11.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jpg"/><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2.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jp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jpg"/><Relationship Id="rId9" Type="http://schemas.openxmlformats.org/officeDocument/2006/relationships/image" Target="../media/image97.png"/></Relationships>
</file>

<file path=ppt/slides/_rels/slide1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image" Target="../media/image98.jpg"/><Relationship Id="rId1" Type="http://schemas.openxmlformats.org/officeDocument/2006/relationships/slideLayout" Target="../slideLayouts/slideLayout1.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1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9"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461939"/>
          </a:xfrm>
          <a:prstGeom prst="rect">
            <a:avLst/>
          </a:prstGeom>
          <a:noFill/>
        </p:spPr>
        <p:txBody>
          <a:bodyPr wrap="square" rtlCol="0">
            <a:spAutoFit/>
          </a:bodyPr>
          <a:lstStyle/>
          <a:p>
            <a:pPr algn="ctr"/>
            <a:r>
              <a:rPr lang="en-GB" sz="1200" b="1" dirty="0"/>
              <a:t> cell biology revision</a:t>
            </a:r>
          </a:p>
          <a:p>
            <a:pPr algn="ctr"/>
            <a:r>
              <a:rPr lang="en-GB" sz="1100" dirty="0"/>
              <a:t>Keywords: organelle, diffusion , osmosis, mitosis, stem cells, eukaryotes, prokaryotes</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are the jobs/ functions of</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Eukaryotes vs prokaryotes</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6781800" cy="769441"/>
          </a:xfrm>
          <a:prstGeom prst="rect">
            <a:avLst/>
          </a:prstGeom>
          <a:noFill/>
        </p:spPr>
        <p:txBody>
          <a:bodyPr wrap="square" rtlCol="0">
            <a:spAutoFit/>
          </a:bodyPr>
          <a:lstStyle/>
          <a:p>
            <a:r>
              <a:rPr lang="en-GB" sz="1100" dirty="0"/>
              <a:t>Prokaryotes are single celled organisms that have no organelles(parts) that are surrounded by a membrane. They are very small in size and need electron microscopes to be seen.  Example : Bacteria </a:t>
            </a:r>
          </a:p>
          <a:p>
            <a:r>
              <a:rPr lang="en-GB" sz="1100" dirty="0"/>
              <a:t>Eukaryotes are multi cellular(lots of cells) organisms with organelles that are surrounded by membranes. You can usually see these cells using light microscopes. Examples: Plant and animal cells</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-mitochondria</a:t>
            </a:r>
          </a:p>
          <a:p>
            <a:r>
              <a:rPr lang="en-GB" sz="1100" dirty="0"/>
              <a:t>-nucleus</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-cell membrane</a:t>
            </a:r>
          </a:p>
          <a:p>
            <a:r>
              <a:rPr lang="en-GB" sz="1100" dirty="0"/>
              <a:t>-cytoplasm</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-chloroplast</a:t>
            </a:r>
          </a:p>
          <a:p>
            <a:r>
              <a:rPr lang="en-GB" sz="1100" dirty="0"/>
              <a:t>-cell wall</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-vacuole</a:t>
            </a:r>
          </a:p>
          <a:p>
            <a:r>
              <a:rPr lang="en-GB" sz="1100" dirty="0"/>
              <a:t>-ribosomes</a:t>
            </a:r>
          </a:p>
        </p:txBody>
      </p:sp>
      <p:pic>
        <p:nvPicPr>
          <p:cNvPr id="6" name="Picture 5">
            <a:extLst>
              <a:ext uri="{FF2B5EF4-FFF2-40B4-BE49-F238E27FC236}">
                <a16:creationId xmlns:a16="http://schemas.microsoft.com/office/drawing/2014/main" id="{B6B73327-D50B-4DC2-B434-11854A65C578}"/>
              </a:ext>
            </a:extLst>
          </p:cNvPr>
          <p:cNvPicPr>
            <a:picLocks noChangeAspect="1"/>
          </p:cNvPicPr>
          <p:nvPr/>
        </p:nvPicPr>
        <p:blipFill>
          <a:blip r:embed="rId2"/>
          <a:stretch>
            <a:fillRect/>
          </a:stretch>
        </p:blipFill>
        <p:spPr>
          <a:xfrm>
            <a:off x="408991" y="2625768"/>
            <a:ext cx="3020010" cy="1141421"/>
          </a:xfrm>
          <a:prstGeom prst="rect">
            <a:avLst/>
          </a:prstGeom>
        </p:spPr>
      </p:pic>
      <p:pic>
        <p:nvPicPr>
          <p:cNvPr id="7" name="Picture 6">
            <a:extLst>
              <a:ext uri="{FF2B5EF4-FFF2-40B4-BE49-F238E27FC236}">
                <a16:creationId xmlns:a16="http://schemas.microsoft.com/office/drawing/2014/main" id="{D96990D4-8B7E-46BB-A075-EED1FA58E3B1}"/>
              </a:ext>
            </a:extLst>
          </p:cNvPr>
          <p:cNvPicPr>
            <a:picLocks noChangeAspect="1"/>
          </p:cNvPicPr>
          <p:nvPr/>
        </p:nvPicPr>
        <p:blipFill>
          <a:blip r:embed="rId3"/>
          <a:stretch>
            <a:fillRect/>
          </a:stretch>
        </p:blipFill>
        <p:spPr>
          <a:xfrm>
            <a:off x="271502" y="3946539"/>
            <a:ext cx="2852057" cy="1319835"/>
          </a:xfrm>
          <a:prstGeom prst="rect">
            <a:avLst/>
          </a:prstGeom>
        </p:spPr>
      </p:pic>
      <p:pic>
        <p:nvPicPr>
          <p:cNvPr id="8" name="Picture 7">
            <a:extLst>
              <a:ext uri="{FF2B5EF4-FFF2-40B4-BE49-F238E27FC236}">
                <a16:creationId xmlns:a16="http://schemas.microsoft.com/office/drawing/2014/main" id="{07F21381-59EE-42E8-AB9A-65261B0EA146}"/>
              </a:ext>
            </a:extLst>
          </p:cNvPr>
          <p:cNvPicPr>
            <a:picLocks noChangeAspect="1"/>
          </p:cNvPicPr>
          <p:nvPr/>
        </p:nvPicPr>
        <p:blipFill>
          <a:blip r:embed="rId4"/>
          <a:stretch>
            <a:fillRect/>
          </a:stretch>
        </p:blipFill>
        <p:spPr>
          <a:xfrm>
            <a:off x="3467097" y="2700764"/>
            <a:ext cx="3390900" cy="2457450"/>
          </a:xfrm>
          <a:prstGeom prst="rect">
            <a:avLst/>
          </a:prstGeom>
        </p:spPr>
      </p:pic>
      <p:pic>
        <p:nvPicPr>
          <p:cNvPr id="10" name="Picture 9">
            <a:extLst>
              <a:ext uri="{FF2B5EF4-FFF2-40B4-BE49-F238E27FC236}">
                <a16:creationId xmlns:a16="http://schemas.microsoft.com/office/drawing/2014/main" id="{505FCE39-92B4-41B5-B538-70B230063939}"/>
              </a:ext>
            </a:extLst>
          </p:cNvPr>
          <p:cNvPicPr>
            <a:picLocks noChangeAspect="1"/>
          </p:cNvPicPr>
          <p:nvPr/>
        </p:nvPicPr>
        <p:blipFill>
          <a:blip r:embed="rId5"/>
          <a:stretch>
            <a:fillRect/>
          </a:stretch>
        </p:blipFill>
        <p:spPr>
          <a:xfrm>
            <a:off x="0" y="5321470"/>
            <a:ext cx="3467097" cy="4474062"/>
          </a:xfrm>
          <a:prstGeom prst="rect">
            <a:avLst/>
          </a:prstGeom>
        </p:spPr>
      </p:pic>
      <p:pic>
        <p:nvPicPr>
          <p:cNvPr id="11" name="Picture 10">
            <a:extLst>
              <a:ext uri="{FF2B5EF4-FFF2-40B4-BE49-F238E27FC236}">
                <a16:creationId xmlns:a16="http://schemas.microsoft.com/office/drawing/2014/main" id="{F1823B86-402E-4A77-AC7B-19682B20424F}"/>
              </a:ext>
            </a:extLst>
          </p:cNvPr>
          <p:cNvPicPr>
            <a:picLocks noChangeAspect="1"/>
          </p:cNvPicPr>
          <p:nvPr/>
        </p:nvPicPr>
        <p:blipFill>
          <a:blip r:embed="rId6"/>
          <a:stretch>
            <a:fillRect/>
          </a:stretch>
        </p:blipFill>
        <p:spPr>
          <a:xfrm>
            <a:off x="3330305" y="7781882"/>
            <a:ext cx="3527695" cy="1526268"/>
          </a:xfrm>
          <a:prstGeom prst="rect">
            <a:avLst/>
          </a:prstGeom>
        </p:spPr>
      </p:pic>
      <p:pic>
        <p:nvPicPr>
          <p:cNvPr id="12" name="Picture 11">
            <a:extLst>
              <a:ext uri="{FF2B5EF4-FFF2-40B4-BE49-F238E27FC236}">
                <a16:creationId xmlns:a16="http://schemas.microsoft.com/office/drawing/2014/main" id="{D214927D-8071-4850-B437-F4D1BA880A56}"/>
              </a:ext>
            </a:extLst>
          </p:cNvPr>
          <p:cNvPicPr>
            <a:picLocks noChangeAspect="1"/>
          </p:cNvPicPr>
          <p:nvPr/>
        </p:nvPicPr>
        <p:blipFill>
          <a:blip r:embed="rId7"/>
          <a:stretch>
            <a:fillRect/>
          </a:stretch>
        </p:blipFill>
        <p:spPr>
          <a:xfrm>
            <a:off x="3351264" y="5415911"/>
            <a:ext cx="3467097" cy="2108274"/>
          </a:xfrm>
          <a:prstGeom prst="rect">
            <a:avLst/>
          </a:prstGeom>
        </p:spPr>
      </p:pic>
    </p:spTree>
    <p:extLst>
      <p:ext uri="{BB962C8B-B14F-4D97-AF65-F5344CB8AC3E}">
        <p14:creationId xmlns:p14="http://schemas.microsoft.com/office/powerpoint/2010/main" val="12572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AC4DFE2-B981-48BF-8B08-54F1739969BF}"/>
              </a:ext>
            </a:extLst>
          </p:cNvPr>
          <p:cNvPicPr>
            <a:picLocks noChangeAspect="1"/>
          </p:cNvPicPr>
          <p:nvPr/>
        </p:nvPicPr>
        <p:blipFill>
          <a:blip r:embed="rId2"/>
          <a:stretch>
            <a:fillRect/>
          </a:stretch>
        </p:blipFill>
        <p:spPr>
          <a:xfrm>
            <a:off x="56215" y="4932280"/>
            <a:ext cx="3749934" cy="3507398"/>
          </a:xfrm>
          <a:prstGeom prst="rect">
            <a:avLst/>
          </a:prstGeom>
        </p:spPr>
      </p:pic>
      <p:sp>
        <p:nvSpPr>
          <p:cNvPr id="8" name="Rectangle 7">
            <a:extLst>
              <a:ext uri="{FF2B5EF4-FFF2-40B4-BE49-F238E27FC236}">
                <a16:creationId xmlns:a16="http://schemas.microsoft.com/office/drawing/2014/main" id="{97D56910-61FD-4A9E-B6BA-35ED2C890C11}"/>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Microscopes, microscopy required practical and magnification and specialised cells</a:t>
            </a:r>
          </a:p>
        </p:txBody>
      </p:sp>
      <p:pic>
        <p:nvPicPr>
          <p:cNvPr id="3" name="Picture 2">
            <a:extLst>
              <a:ext uri="{FF2B5EF4-FFF2-40B4-BE49-F238E27FC236}">
                <a16:creationId xmlns:a16="http://schemas.microsoft.com/office/drawing/2014/main" id="{526E305A-CDD8-4EB2-8F0C-03DB2A665985}"/>
              </a:ext>
            </a:extLst>
          </p:cNvPr>
          <p:cNvPicPr>
            <a:picLocks noChangeAspect="1"/>
          </p:cNvPicPr>
          <p:nvPr/>
        </p:nvPicPr>
        <p:blipFill>
          <a:blip r:embed="rId3"/>
          <a:stretch>
            <a:fillRect/>
          </a:stretch>
        </p:blipFill>
        <p:spPr>
          <a:xfrm>
            <a:off x="0" y="317345"/>
            <a:ext cx="3114675" cy="2676525"/>
          </a:xfrm>
          <a:prstGeom prst="rect">
            <a:avLst/>
          </a:prstGeom>
        </p:spPr>
      </p:pic>
      <p:pic>
        <p:nvPicPr>
          <p:cNvPr id="4" name="Picture 3">
            <a:extLst>
              <a:ext uri="{FF2B5EF4-FFF2-40B4-BE49-F238E27FC236}">
                <a16:creationId xmlns:a16="http://schemas.microsoft.com/office/drawing/2014/main" id="{F1FC7490-EF19-428D-B382-6524B4365A46}"/>
              </a:ext>
            </a:extLst>
          </p:cNvPr>
          <p:cNvPicPr>
            <a:picLocks noChangeAspect="1"/>
          </p:cNvPicPr>
          <p:nvPr/>
        </p:nvPicPr>
        <p:blipFill>
          <a:blip r:embed="rId4"/>
          <a:stretch>
            <a:fillRect/>
          </a:stretch>
        </p:blipFill>
        <p:spPr>
          <a:xfrm>
            <a:off x="0" y="2858654"/>
            <a:ext cx="3114675" cy="2073625"/>
          </a:xfrm>
          <a:prstGeom prst="rect">
            <a:avLst/>
          </a:prstGeom>
        </p:spPr>
      </p:pic>
      <p:pic>
        <p:nvPicPr>
          <p:cNvPr id="9" name="Picture 8" descr="A close up of a street&#10;&#10;Description automatically generated">
            <a:extLst>
              <a:ext uri="{FF2B5EF4-FFF2-40B4-BE49-F238E27FC236}">
                <a16:creationId xmlns:a16="http://schemas.microsoft.com/office/drawing/2014/main" id="{3B9A8AE7-B068-4CC2-8BE3-9B7E24436D47}"/>
              </a:ext>
            </a:extLst>
          </p:cNvPr>
          <p:cNvPicPr>
            <a:picLocks noChangeAspect="1"/>
          </p:cNvPicPr>
          <p:nvPr/>
        </p:nvPicPr>
        <p:blipFill rotWithShape="1">
          <a:blip r:embed="rId5">
            <a:extLst>
              <a:ext uri="{28A0092B-C50C-407E-A947-70E740481C1C}">
                <a14:useLocalDpi xmlns:a14="http://schemas.microsoft.com/office/drawing/2010/main" val="0"/>
              </a:ext>
            </a:extLst>
          </a:blip>
          <a:srcRect l="5851" r="5851"/>
          <a:stretch/>
        </p:blipFill>
        <p:spPr>
          <a:xfrm>
            <a:off x="2896714" y="317345"/>
            <a:ext cx="2089623" cy="2232948"/>
          </a:xfrm>
          <a:prstGeom prst="rect">
            <a:avLst/>
          </a:prstGeom>
        </p:spPr>
      </p:pic>
      <p:pic>
        <p:nvPicPr>
          <p:cNvPr id="11" name="Picture 10">
            <a:extLst>
              <a:ext uri="{FF2B5EF4-FFF2-40B4-BE49-F238E27FC236}">
                <a16:creationId xmlns:a16="http://schemas.microsoft.com/office/drawing/2014/main" id="{CAE18F7C-063B-43C1-95AF-2BAF5D1D7846}"/>
              </a:ext>
            </a:extLst>
          </p:cNvPr>
          <p:cNvPicPr>
            <a:picLocks noChangeAspect="1"/>
          </p:cNvPicPr>
          <p:nvPr/>
        </p:nvPicPr>
        <p:blipFill>
          <a:blip r:embed="rId6"/>
          <a:stretch>
            <a:fillRect/>
          </a:stretch>
        </p:blipFill>
        <p:spPr>
          <a:xfrm>
            <a:off x="4939912" y="1490184"/>
            <a:ext cx="1918088" cy="1088277"/>
          </a:xfrm>
          <a:prstGeom prst="rect">
            <a:avLst/>
          </a:prstGeom>
        </p:spPr>
      </p:pic>
      <p:pic>
        <p:nvPicPr>
          <p:cNvPr id="12" name="Picture 11">
            <a:extLst>
              <a:ext uri="{FF2B5EF4-FFF2-40B4-BE49-F238E27FC236}">
                <a16:creationId xmlns:a16="http://schemas.microsoft.com/office/drawing/2014/main" id="{A52DA9D8-9835-491A-AE4A-363B1E35B76F}"/>
              </a:ext>
            </a:extLst>
          </p:cNvPr>
          <p:cNvPicPr>
            <a:picLocks noChangeAspect="1"/>
          </p:cNvPicPr>
          <p:nvPr/>
        </p:nvPicPr>
        <p:blipFill>
          <a:blip r:embed="rId7"/>
          <a:stretch>
            <a:fillRect/>
          </a:stretch>
        </p:blipFill>
        <p:spPr>
          <a:xfrm>
            <a:off x="4939912" y="559081"/>
            <a:ext cx="1918088" cy="931103"/>
          </a:xfrm>
          <a:prstGeom prst="rect">
            <a:avLst/>
          </a:prstGeom>
        </p:spPr>
      </p:pic>
      <p:sp>
        <p:nvSpPr>
          <p:cNvPr id="13" name="TextBox 12">
            <a:extLst>
              <a:ext uri="{FF2B5EF4-FFF2-40B4-BE49-F238E27FC236}">
                <a16:creationId xmlns:a16="http://schemas.microsoft.com/office/drawing/2014/main" id="{B7CC8A30-970B-4A87-8009-F460828D2347}"/>
              </a:ext>
            </a:extLst>
          </p:cNvPr>
          <p:cNvSpPr txBox="1"/>
          <p:nvPr/>
        </p:nvSpPr>
        <p:spPr>
          <a:xfrm>
            <a:off x="4939912" y="328249"/>
            <a:ext cx="1918088" cy="230832"/>
          </a:xfrm>
          <a:prstGeom prst="rect">
            <a:avLst/>
          </a:prstGeom>
          <a:solidFill>
            <a:schemeClr val="bg1"/>
          </a:solidFill>
        </p:spPr>
        <p:txBody>
          <a:bodyPr wrap="square" rtlCol="0">
            <a:spAutoFit/>
          </a:bodyPr>
          <a:lstStyle/>
          <a:p>
            <a:r>
              <a:rPr lang="en-GB" sz="900" b="1" dirty="0"/>
              <a:t>Drawing images from a microscopes</a:t>
            </a:r>
          </a:p>
        </p:txBody>
      </p:sp>
      <p:pic>
        <p:nvPicPr>
          <p:cNvPr id="14" name="Picture 13">
            <a:extLst>
              <a:ext uri="{FF2B5EF4-FFF2-40B4-BE49-F238E27FC236}">
                <a16:creationId xmlns:a16="http://schemas.microsoft.com/office/drawing/2014/main" id="{3D10677B-5B7B-4B49-852C-645CF1E16D15}"/>
              </a:ext>
            </a:extLst>
          </p:cNvPr>
          <p:cNvPicPr>
            <a:picLocks noChangeAspect="1"/>
          </p:cNvPicPr>
          <p:nvPr/>
        </p:nvPicPr>
        <p:blipFill>
          <a:blip r:embed="rId8"/>
          <a:stretch>
            <a:fillRect/>
          </a:stretch>
        </p:blipFill>
        <p:spPr>
          <a:xfrm>
            <a:off x="4464176" y="2578461"/>
            <a:ext cx="2392002" cy="2887905"/>
          </a:xfrm>
          <a:prstGeom prst="rect">
            <a:avLst/>
          </a:prstGeom>
        </p:spPr>
      </p:pic>
      <p:pic>
        <p:nvPicPr>
          <p:cNvPr id="16" name="Picture 15" descr="A screenshot of a cell phone&#10;&#10;Description automatically generated">
            <a:extLst>
              <a:ext uri="{FF2B5EF4-FFF2-40B4-BE49-F238E27FC236}">
                <a16:creationId xmlns:a16="http://schemas.microsoft.com/office/drawing/2014/main" id="{B2C12598-605E-4CB2-BA7A-111CF9B85FF6}"/>
              </a:ext>
            </a:extLst>
          </p:cNvPr>
          <p:cNvPicPr>
            <a:picLocks noChangeAspect="1"/>
          </p:cNvPicPr>
          <p:nvPr/>
        </p:nvPicPr>
        <p:blipFill rotWithShape="1">
          <a:blip r:embed="rId9">
            <a:extLst>
              <a:ext uri="{28A0092B-C50C-407E-A947-70E740481C1C}">
                <a14:useLocalDpi xmlns:a14="http://schemas.microsoft.com/office/drawing/2010/main" val="0"/>
              </a:ext>
            </a:extLst>
          </a:blip>
          <a:srcRect r="33939"/>
          <a:stretch/>
        </p:blipFill>
        <p:spPr>
          <a:xfrm>
            <a:off x="3320696" y="2564377"/>
            <a:ext cx="1185432" cy="2887905"/>
          </a:xfrm>
          <a:prstGeom prst="rect">
            <a:avLst/>
          </a:prstGeom>
        </p:spPr>
      </p:pic>
      <p:pic>
        <p:nvPicPr>
          <p:cNvPr id="19" name="Picture 18">
            <a:extLst>
              <a:ext uri="{FF2B5EF4-FFF2-40B4-BE49-F238E27FC236}">
                <a16:creationId xmlns:a16="http://schemas.microsoft.com/office/drawing/2014/main" id="{960B2D29-5D83-4EA4-AF76-D53FADE7F9ED}"/>
              </a:ext>
            </a:extLst>
          </p:cNvPr>
          <p:cNvPicPr>
            <a:picLocks noChangeAspect="1"/>
          </p:cNvPicPr>
          <p:nvPr/>
        </p:nvPicPr>
        <p:blipFill>
          <a:blip r:embed="rId10"/>
          <a:stretch>
            <a:fillRect/>
          </a:stretch>
        </p:blipFill>
        <p:spPr>
          <a:xfrm>
            <a:off x="188432" y="8385882"/>
            <a:ext cx="1636457" cy="1184411"/>
          </a:xfrm>
          <a:prstGeom prst="rect">
            <a:avLst/>
          </a:prstGeom>
        </p:spPr>
      </p:pic>
      <p:pic>
        <p:nvPicPr>
          <p:cNvPr id="20" name="Picture 19">
            <a:extLst>
              <a:ext uri="{FF2B5EF4-FFF2-40B4-BE49-F238E27FC236}">
                <a16:creationId xmlns:a16="http://schemas.microsoft.com/office/drawing/2014/main" id="{8A6A45AF-59D4-4ACB-A556-DCAAAC4EE634}"/>
              </a:ext>
            </a:extLst>
          </p:cNvPr>
          <p:cNvPicPr>
            <a:picLocks noChangeAspect="1"/>
          </p:cNvPicPr>
          <p:nvPr/>
        </p:nvPicPr>
        <p:blipFill>
          <a:blip r:embed="rId11"/>
          <a:stretch>
            <a:fillRect/>
          </a:stretch>
        </p:blipFill>
        <p:spPr>
          <a:xfrm>
            <a:off x="1824889" y="8335815"/>
            <a:ext cx="2505692" cy="1540836"/>
          </a:xfrm>
          <a:prstGeom prst="rect">
            <a:avLst/>
          </a:prstGeom>
        </p:spPr>
      </p:pic>
      <p:pic>
        <p:nvPicPr>
          <p:cNvPr id="21" name="Picture 20">
            <a:extLst>
              <a:ext uri="{FF2B5EF4-FFF2-40B4-BE49-F238E27FC236}">
                <a16:creationId xmlns:a16="http://schemas.microsoft.com/office/drawing/2014/main" id="{9815913D-C37A-4AD6-AA09-A048B8F5DD97}"/>
              </a:ext>
            </a:extLst>
          </p:cNvPr>
          <p:cNvPicPr>
            <a:picLocks noChangeAspect="1"/>
          </p:cNvPicPr>
          <p:nvPr/>
        </p:nvPicPr>
        <p:blipFill>
          <a:blip r:embed="rId12"/>
          <a:stretch>
            <a:fillRect/>
          </a:stretch>
        </p:blipFill>
        <p:spPr>
          <a:xfrm>
            <a:off x="3641585" y="8213276"/>
            <a:ext cx="2505692" cy="1559512"/>
          </a:xfrm>
          <a:prstGeom prst="rect">
            <a:avLst/>
          </a:prstGeom>
        </p:spPr>
      </p:pic>
      <p:pic>
        <p:nvPicPr>
          <p:cNvPr id="22" name="Picture 21">
            <a:extLst>
              <a:ext uri="{FF2B5EF4-FFF2-40B4-BE49-F238E27FC236}">
                <a16:creationId xmlns:a16="http://schemas.microsoft.com/office/drawing/2014/main" id="{195C3285-1680-448D-A71D-49D12503D1B8}"/>
              </a:ext>
            </a:extLst>
          </p:cNvPr>
          <p:cNvPicPr>
            <a:picLocks noChangeAspect="1"/>
          </p:cNvPicPr>
          <p:nvPr/>
        </p:nvPicPr>
        <p:blipFill rotWithShape="1">
          <a:blip r:embed="rId13"/>
          <a:srcRect b="21734"/>
          <a:stretch/>
        </p:blipFill>
        <p:spPr>
          <a:xfrm>
            <a:off x="3407921" y="5494534"/>
            <a:ext cx="3330812" cy="2561156"/>
          </a:xfrm>
          <a:prstGeom prst="rect">
            <a:avLst/>
          </a:prstGeom>
        </p:spPr>
      </p:pic>
    </p:spTree>
    <p:extLst>
      <p:ext uri="{BB962C8B-B14F-4D97-AF65-F5344CB8AC3E}">
        <p14:creationId xmlns:p14="http://schemas.microsoft.com/office/powerpoint/2010/main" val="227309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2A2AD2-80F4-4D6A-9EB1-CE34731F0754}"/>
              </a:ext>
            </a:extLst>
          </p:cNvPr>
          <p:cNvSpPr/>
          <p:nvPr/>
        </p:nvSpPr>
        <p:spPr>
          <a:xfrm>
            <a:off x="0"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Osmosis diffusion and active transport</a:t>
            </a:r>
          </a:p>
        </p:txBody>
      </p:sp>
      <p:sp>
        <p:nvSpPr>
          <p:cNvPr id="2" name="Rectangle 1">
            <a:extLst>
              <a:ext uri="{FF2B5EF4-FFF2-40B4-BE49-F238E27FC236}">
                <a16:creationId xmlns:a16="http://schemas.microsoft.com/office/drawing/2014/main" id="{8486298E-8952-4E9A-9162-5DB23E53BD49}"/>
              </a:ext>
            </a:extLst>
          </p:cNvPr>
          <p:cNvSpPr/>
          <p:nvPr/>
        </p:nvSpPr>
        <p:spPr>
          <a:xfrm>
            <a:off x="0" y="317345"/>
            <a:ext cx="1874468" cy="3139321"/>
          </a:xfrm>
          <a:prstGeom prst="rect">
            <a:avLst/>
          </a:prstGeom>
        </p:spPr>
        <p:txBody>
          <a:bodyPr wrap="square">
            <a:spAutoFit/>
          </a:bodyPr>
          <a:lstStyle/>
          <a:p>
            <a:r>
              <a:rPr lang="en-GB" sz="1100" b="1" dirty="0"/>
              <a:t>Diffusion</a:t>
            </a:r>
            <a:r>
              <a:rPr lang="en-GB" sz="1100" dirty="0"/>
              <a:t> is the movement of particles from </a:t>
            </a:r>
            <a:r>
              <a:rPr lang="en-GB" sz="1100" b="1" dirty="0"/>
              <a:t>an area of high concentration to an area of low concentration.</a:t>
            </a:r>
            <a:r>
              <a:rPr lang="en-GB" sz="1100" dirty="0"/>
              <a:t> Diffusion happens </a:t>
            </a:r>
            <a:r>
              <a:rPr lang="en-GB" sz="1100" b="1" dirty="0"/>
              <a:t>in alveoli in the lungs, the villi of the small intestines. In plants, diffusion happens in the leaf and the root hair cells</a:t>
            </a:r>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p:txBody>
      </p:sp>
      <p:pic>
        <p:nvPicPr>
          <p:cNvPr id="8" name="Picture 7">
            <a:extLst>
              <a:ext uri="{FF2B5EF4-FFF2-40B4-BE49-F238E27FC236}">
                <a16:creationId xmlns:a16="http://schemas.microsoft.com/office/drawing/2014/main" id="{656935A7-2B17-4579-9DC2-EC94C6143305}"/>
              </a:ext>
            </a:extLst>
          </p:cNvPr>
          <p:cNvPicPr>
            <a:picLocks noChangeAspect="1"/>
          </p:cNvPicPr>
          <p:nvPr/>
        </p:nvPicPr>
        <p:blipFill>
          <a:blip r:embed="rId2"/>
          <a:stretch>
            <a:fillRect/>
          </a:stretch>
        </p:blipFill>
        <p:spPr>
          <a:xfrm>
            <a:off x="1874469" y="383559"/>
            <a:ext cx="699458" cy="688267"/>
          </a:xfrm>
          <a:prstGeom prst="rect">
            <a:avLst/>
          </a:prstGeom>
        </p:spPr>
      </p:pic>
      <p:sp>
        <p:nvSpPr>
          <p:cNvPr id="9" name="TextBox 8">
            <a:extLst>
              <a:ext uri="{FF2B5EF4-FFF2-40B4-BE49-F238E27FC236}">
                <a16:creationId xmlns:a16="http://schemas.microsoft.com/office/drawing/2014/main" id="{761A5E13-945B-4756-A35E-F65624236887}"/>
              </a:ext>
            </a:extLst>
          </p:cNvPr>
          <p:cNvSpPr txBox="1"/>
          <p:nvPr/>
        </p:nvSpPr>
        <p:spPr>
          <a:xfrm>
            <a:off x="2664562" y="317345"/>
            <a:ext cx="4002938" cy="923330"/>
          </a:xfrm>
          <a:prstGeom prst="rect">
            <a:avLst/>
          </a:prstGeom>
          <a:noFill/>
        </p:spPr>
        <p:txBody>
          <a:bodyPr wrap="square" rtlCol="0">
            <a:spAutoFit/>
          </a:bodyPr>
          <a:lstStyle/>
          <a:p>
            <a:r>
              <a:rPr lang="en-GB" sz="1000" b="1" dirty="0"/>
              <a:t>Osmosis</a:t>
            </a:r>
            <a:r>
              <a:rPr lang="en-GB" sz="1000" dirty="0"/>
              <a:t> is the movement of </a:t>
            </a:r>
            <a:r>
              <a:rPr lang="en-GB" sz="1000" b="1" dirty="0"/>
              <a:t>water from an area of high concentration to an area of low concentration.</a:t>
            </a:r>
          </a:p>
          <a:p>
            <a:r>
              <a:rPr lang="en-GB" sz="1000" dirty="0"/>
              <a:t> Osmosis happens in the </a:t>
            </a:r>
            <a:r>
              <a:rPr lang="en-GB" sz="1000" b="1" dirty="0"/>
              <a:t>root hair cells and xylem cells in plants  </a:t>
            </a:r>
            <a:r>
              <a:rPr lang="en-GB" sz="1000" dirty="0"/>
              <a:t>and happens in the </a:t>
            </a:r>
            <a:r>
              <a:rPr lang="en-GB" sz="1000" b="1" dirty="0"/>
              <a:t>large intestine in animals</a:t>
            </a:r>
          </a:p>
          <a:p>
            <a:endParaRPr lang="en-GB" sz="1400" dirty="0"/>
          </a:p>
        </p:txBody>
      </p:sp>
      <p:pic>
        <p:nvPicPr>
          <p:cNvPr id="11" name="Picture 10">
            <a:extLst>
              <a:ext uri="{FF2B5EF4-FFF2-40B4-BE49-F238E27FC236}">
                <a16:creationId xmlns:a16="http://schemas.microsoft.com/office/drawing/2014/main" id="{9FB3DF88-E50C-4049-8079-8B7D2FD441FB}"/>
              </a:ext>
            </a:extLst>
          </p:cNvPr>
          <p:cNvPicPr>
            <a:picLocks noChangeAspect="1"/>
          </p:cNvPicPr>
          <p:nvPr/>
        </p:nvPicPr>
        <p:blipFill>
          <a:blip r:embed="rId3"/>
          <a:stretch>
            <a:fillRect/>
          </a:stretch>
        </p:blipFill>
        <p:spPr>
          <a:xfrm>
            <a:off x="2664561" y="995717"/>
            <a:ext cx="2777115" cy="2995258"/>
          </a:xfrm>
          <a:prstGeom prst="rect">
            <a:avLst/>
          </a:prstGeom>
        </p:spPr>
      </p:pic>
      <p:pic>
        <p:nvPicPr>
          <p:cNvPr id="12" name="Picture 11">
            <a:extLst>
              <a:ext uri="{FF2B5EF4-FFF2-40B4-BE49-F238E27FC236}">
                <a16:creationId xmlns:a16="http://schemas.microsoft.com/office/drawing/2014/main" id="{4AA7E352-5C4E-40B2-9CB1-6FF419C71CE4}"/>
              </a:ext>
            </a:extLst>
          </p:cNvPr>
          <p:cNvPicPr>
            <a:picLocks noChangeAspect="1"/>
          </p:cNvPicPr>
          <p:nvPr/>
        </p:nvPicPr>
        <p:blipFill>
          <a:blip r:embed="rId4"/>
          <a:stretch>
            <a:fillRect/>
          </a:stretch>
        </p:blipFill>
        <p:spPr>
          <a:xfrm>
            <a:off x="190500" y="1856333"/>
            <a:ext cx="2383426" cy="1635875"/>
          </a:xfrm>
          <a:prstGeom prst="rect">
            <a:avLst/>
          </a:prstGeom>
        </p:spPr>
      </p:pic>
      <p:sp>
        <p:nvSpPr>
          <p:cNvPr id="14" name="TextBox 13">
            <a:extLst>
              <a:ext uri="{FF2B5EF4-FFF2-40B4-BE49-F238E27FC236}">
                <a16:creationId xmlns:a16="http://schemas.microsoft.com/office/drawing/2014/main" id="{F79500D5-1407-4717-9F21-7BD1158A3F1C}"/>
              </a:ext>
            </a:extLst>
          </p:cNvPr>
          <p:cNvSpPr txBox="1"/>
          <p:nvPr/>
        </p:nvSpPr>
        <p:spPr>
          <a:xfrm>
            <a:off x="5397074" y="871892"/>
            <a:ext cx="1361062" cy="2462213"/>
          </a:xfrm>
          <a:prstGeom prst="rect">
            <a:avLst/>
          </a:prstGeom>
          <a:noFill/>
        </p:spPr>
        <p:txBody>
          <a:bodyPr wrap="square" rtlCol="0">
            <a:spAutoFit/>
          </a:bodyPr>
          <a:lstStyle/>
          <a:p>
            <a:r>
              <a:rPr lang="en-GB" sz="1000" b="1" dirty="0"/>
              <a:t>Active transport </a:t>
            </a:r>
            <a:r>
              <a:rPr lang="en-GB" sz="1000" dirty="0"/>
              <a:t> is the movement of </a:t>
            </a:r>
            <a:r>
              <a:rPr lang="en-GB" sz="1000" b="1" dirty="0"/>
              <a:t>particles from an area of low concentration to an area of high concentration.</a:t>
            </a:r>
          </a:p>
          <a:p>
            <a:r>
              <a:rPr lang="en-GB" sz="1000" dirty="0"/>
              <a:t> Active transport happens in the </a:t>
            </a:r>
            <a:r>
              <a:rPr lang="en-GB" sz="1000" b="1" dirty="0"/>
              <a:t>root hair cells in plants during the transport of mineral ions  </a:t>
            </a:r>
            <a:r>
              <a:rPr lang="en-GB" sz="1000" dirty="0"/>
              <a:t>and happens in the </a:t>
            </a:r>
            <a:r>
              <a:rPr lang="en-GB" sz="1000" b="1" dirty="0"/>
              <a:t>villi of the small intestine in animals</a:t>
            </a:r>
          </a:p>
          <a:p>
            <a:endParaRPr lang="en-GB" sz="1400" dirty="0"/>
          </a:p>
        </p:txBody>
      </p:sp>
      <p:pic>
        <p:nvPicPr>
          <p:cNvPr id="15" name="Picture 14" descr="A picture containing text&#10;&#10;Description automatically generated">
            <a:extLst>
              <a:ext uri="{FF2B5EF4-FFF2-40B4-BE49-F238E27FC236}">
                <a16:creationId xmlns:a16="http://schemas.microsoft.com/office/drawing/2014/main" id="{7EF6ABAA-9A85-4085-9EAB-0432153223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1677" y="3111207"/>
            <a:ext cx="1361062" cy="879767"/>
          </a:xfrm>
          <a:prstGeom prst="rect">
            <a:avLst/>
          </a:prstGeom>
        </p:spPr>
      </p:pic>
      <p:pic>
        <p:nvPicPr>
          <p:cNvPr id="16" name="Picture 15">
            <a:extLst>
              <a:ext uri="{FF2B5EF4-FFF2-40B4-BE49-F238E27FC236}">
                <a16:creationId xmlns:a16="http://schemas.microsoft.com/office/drawing/2014/main" id="{E6115C4E-865F-4BEC-A6D6-050E3BDE4644}"/>
              </a:ext>
            </a:extLst>
          </p:cNvPr>
          <p:cNvPicPr>
            <a:picLocks noChangeAspect="1"/>
          </p:cNvPicPr>
          <p:nvPr/>
        </p:nvPicPr>
        <p:blipFill>
          <a:blip r:embed="rId6"/>
          <a:stretch>
            <a:fillRect/>
          </a:stretch>
        </p:blipFill>
        <p:spPr>
          <a:xfrm>
            <a:off x="50179" y="3492208"/>
            <a:ext cx="2614381" cy="1869832"/>
          </a:xfrm>
          <a:prstGeom prst="rect">
            <a:avLst/>
          </a:prstGeom>
        </p:spPr>
      </p:pic>
      <p:pic>
        <p:nvPicPr>
          <p:cNvPr id="17" name="Picture 16">
            <a:extLst>
              <a:ext uri="{FF2B5EF4-FFF2-40B4-BE49-F238E27FC236}">
                <a16:creationId xmlns:a16="http://schemas.microsoft.com/office/drawing/2014/main" id="{5ED26F55-0516-4095-89C8-D1F28349B1F3}"/>
              </a:ext>
            </a:extLst>
          </p:cNvPr>
          <p:cNvPicPr>
            <a:picLocks noChangeAspect="1"/>
          </p:cNvPicPr>
          <p:nvPr/>
        </p:nvPicPr>
        <p:blipFill>
          <a:blip r:embed="rId7"/>
          <a:stretch>
            <a:fillRect/>
          </a:stretch>
        </p:blipFill>
        <p:spPr>
          <a:xfrm>
            <a:off x="49027" y="5312393"/>
            <a:ext cx="2136132" cy="1310031"/>
          </a:xfrm>
          <a:prstGeom prst="rect">
            <a:avLst/>
          </a:prstGeom>
        </p:spPr>
      </p:pic>
      <p:pic>
        <p:nvPicPr>
          <p:cNvPr id="18" name="Picture 17">
            <a:extLst>
              <a:ext uri="{FF2B5EF4-FFF2-40B4-BE49-F238E27FC236}">
                <a16:creationId xmlns:a16="http://schemas.microsoft.com/office/drawing/2014/main" id="{C569A25D-2DE8-43C0-BBD8-A34BC5329084}"/>
              </a:ext>
            </a:extLst>
          </p:cNvPr>
          <p:cNvPicPr>
            <a:picLocks noChangeAspect="1"/>
          </p:cNvPicPr>
          <p:nvPr/>
        </p:nvPicPr>
        <p:blipFill>
          <a:blip r:embed="rId8"/>
          <a:stretch>
            <a:fillRect/>
          </a:stretch>
        </p:blipFill>
        <p:spPr>
          <a:xfrm>
            <a:off x="0" y="6622424"/>
            <a:ext cx="2933700" cy="3199157"/>
          </a:xfrm>
          <a:prstGeom prst="rect">
            <a:avLst/>
          </a:prstGeom>
        </p:spPr>
      </p:pic>
      <p:pic>
        <p:nvPicPr>
          <p:cNvPr id="19" name="Picture 18">
            <a:extLst>
              <a:ext uri="{FF2B5EF4-FFF2-40B4-BE49-F238E27FC236}">
                <a16:creationId xmlns:a16="http://schemas.microsoft.com/office/drawing/2014/main" id="{733FD42A-F5BA-4806-8011-9BB20FB6352C}"/>
              </a:ext>
            </a:extLst>
          </p:cNvPr>
          <p:cNvPicPr>
            <a:picLocks noChangeAspect="1"/>
          </p:cNvPicPr>
          <p:nvPr/>
        </p:nvPicPr>
        <p:blipFill>
          <a:blip r:embed="rId9"/>
          <a:stretch>
            <a:fillRect/>
          </a:stretch>
        </p:blipFill>
        <p:spPr>
          <a:xfrm>
            <a:off x="2664560" y="3987370"/>
            <a:ext cx="3553656" cy="1267593"/>
          </a:xfrm>
          <a:prstGeom prst="rect">
            <a:avLst/>
          </a:prstGeom>
        </p:spPr>
      </p:pic>
      <p:pic>
        <p:nvPicPr>
          <p:cNvPr id="20" name="Picture 19">
            <a:extLst>
              <a:ext uri="{FF2B5EF4-FFF2-40B4-BE49-F238E27FC236}">
                <a16:creationId xmlns:a16="http://schemas.microsoft.com/office/drawing/2014/main" id="{D0A55A51-A402-4AB9-B7F0-D45CFB100BFC}"/>
              </a:ext>
            </a:extLst>
          </p:cNvPr>
          <p:cNvPicPr>
            <a:picLocks noChangeAspect="1"/>
          </p:cNvPicPr>
          <p:nvPr/>
        </p:nvPicPr>
        <p:blipFill>
          <a:blip r:embed="rId10"/>
          <a:stretch>
            <a:fillRect/>
          </a:stretch>
        </p:blipFill>
        <p:spPr>
          <a:xfrm>
            <a:off x="2982727" y="5063650"/>
            <a:ext cx="3684773" cy="3348037"/>
          </a:xfrm>
          <a:prstGeom prst="rect">
            <a:avLst/>
          </a:prstGeom>
        </p:spPr>
      </p:pic>
      <p:pic>
        <p:nvPicPr>
          <p:cNvPr id="21" name="Picture 20">
            <a:extLst>
              <a:ext uri="{FF2B5EF4-FFF2-40B4-BE49-F238E27FC236}">
                <a16:creationId xmlns:a16="http://schemas.microsoft.com/office/drawing/2014/main" id="{1FBAE504-7D9F-4C92-A939-59472ECEE137}"/>
              </a:ext>
            </a:extLst>
          </p:cNvPr>
          <p:cNvPicPr>
            <a:picLocks noChangeAspect="1"/>
          </p:cNvPicPr>
          <p:nvPr/>
        </p:nvPicPr>
        <p:blipFill>
          <a:blip r:embed="rId11"/>
          <a:stretch>
            <a:fillRect/>
          </a:stretch>
        </p:blipFill>
        <p:spPr>
          <a:xfrm>
            <a:off x="2800350" y="8519291"/>
            <a:ext cx="3867150" cy="1266825"/>
          </a:xfrm>
          <a:prstGeom prst="rect">
            <a:avLst/>
          </a:prstGeom>
        </p:spPr>
      </p:pic>
    </p:spTree>
    <p:extLst>
      <p:ext uri="{BB962C8B-B14F-4D97-AF65-F5344CB8AC3E}">
        <p14:creationId xmlns:p14="http://schemas.microsoft.com/office/powerpoint/2010/main" val="1359017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Mitosis and Stem  cells</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277273"/>
          </a:xfrm>
          <a:prstGeom prst="rect">
            <a:avLst/>
          </a:prstGeom>
          <a:noFill/>
        </p:spPr>
        <p:txBody>
          <a:bodyPr wrap="square" rtlCol="0">
            <a:spAutoFit/>
          </a:bodyPr>
          <a:lstStyle/>
          <a:p>
            <a:r>
              <a:rPr lang="en-GB" sz="1100" b="1" dirty="0"/>
              <a:t>Mitosis is the process by which organisms make new cells. The new cells are exact copies /clones of the original cells. Mitosis is very important for growth and repair</a:t>
            </a:r>
          </a:p>
          <a:p>
            <a:r>
              <a:rPr lang="en-GB" sz="1100" b="1" dirty="0"/>
              <a:t>The main stages of mitosis are shown in the diagram below:</a:t>
            </a:r>
          </a:p>
          <a:p>
            <a:endParaRPr lang="en-GB" sz="1100" dirty="0"/>
          </a:p>
        </p:txBody>
      </p:sp>
      <p:sp>
        <p:nvSpPr>
          <p:cNvPr id="26" name="TextBox 25">
            <a:extLst>
              <a:ext uri="{FF2B5EF4-FFF2-40B4-BE49-F238E27FC236}">
                <a16:creationId xmlns:a16="http://schemas.microsoft.com/office/drawing/2014/main" id="{90609888-8F76-4202-AB34-2EF404FA67AB}"/>
              </a:ext>
            </a:extLst>
          </p:cNvPr>
          <p:cNvSpPr txBox="1"/>
          <p:nvPr/>
        </p:nvSpPr>
        <p:spPr>
          <a:xfrm>
            <a:off x="3588228" y="317345"/>
            <a:ext cx="3108011" cy="3985706"/>
          </a:xfrm>
          <a:prstGeom prst="rect">
            <a:avLst/>
          </a:prstGeom>
          <a:noFill/>
        </p:spPr>
        <p:txBody>
          <a:bodyPr wrap="square" rtlCol="0">
            <a:spAutoFit/>
          </a:bodyPr>
          <a:lstStyle/>
          <a:p>
            <a:r>
              <a:rPr lang="en-GB" sz="1100" b="1" dirty="0"/>
              <a:t>Stem cells are cells that have not become specialised</a:t>
            </a:r>
            <a:r>
              <a:rPr lang="en-GB" sz="1100" dirty="0"/>
              <a:t>. There are three types of stem cells:</a:t>
            </a:r>
          </a:p>
          <a:p>
            <a:endParaRPr lang="en-GB" sz="1100" dirty="0"/>
          </a:p>
          <a:p>
            <a:r>
              <a:rPr lang="en-GB" sz="1100" b="1" dirty="0"/>
              <a:t>Adult stem cells</a:t>
            </a:r>
            <a:r>
              <a:rPr lang="en-GB" sz="1100" dirty="0"/>
              <a:t>: these are made in the bone marrows and can become blood cells. </a:t>
            </a:r>
            <a:r>
              <a:rPr lang="en-GB" sz="1100" b="1" dirty="0"/>
              <a:t>They are important for research into blood diseases</a:t>
            </a:r>
          </a:p>
          <a:p>
            <a:endParaRPr lang="en-GB" sz="1100" b="1" dirty="0"/>
          </a:p>
          <a:p>
            <a:r>
              <a:rPr lang="en-GB" sz="1100" b="1" dirty="0"/>
              <a:t>Embryonic stem cells</a:t>
            </a:r>
            <a:r>
              <a:rPr lang="en-GB" sz="1100" dirty="0"/>
              <a:t>: These cells come from embryos just after fertilisation has happened. They have the potential to become any specialised cell and so are very </a:t>
            </a:r>
            <a:r>
              <a:rPr lang="en-GB" sz="1100" b="1" dirty="0"/>
              <a:t>useful for scientists to research a range of diseases such as Parkinson’s, diabetes and Alzheimer’s</a:t>
            </a:r>
          </a:p>
          <a:p>
            <a:r>
              <a:rPr lang="en-GB" sz="1100" dirty="0"/>
              <a:t>There are</a:t>
            </a:r>
            <a:r>
              <a:rPr lang="en-GB" sz="1100" b="1" dirty="0"/>
              <a:t> issues </a:t>
            </a:r>
            <a:r>
              <a:rPr lang="en-GB" sz="1100" dirty="0"/>
              <a:t>with using embryonic stem cells as some people believe that embryos are still babies so it is </a:t>
            </a:r>
            <a:r>
              <a:rPr lang="en-GB" sz="1100" b="1" dirty="0"/>
              <a:t>unethical</a:t>
            </a:r>
            <a:r>
              <a:rPr lang="en-GB" sz="1100" dirty="0"/>
              <a:t> as they have not given </a:t>
            </a:r>
            <a:r>
              <a:rPr lang="en-GB" sz="1100" b="1" dirty="0"/>
              <a:t>consent.</a:t>
            </a:r>
            <a:r>
              <a:rPr lang="en-GB" sz="1100" dirty="0"/>
              <a:t> Some scientists may also </a:t>
            </a:r>
            <a:r>
              <a:rPr lang="en-GB" sz="1100" b="1" dirty="0"/>
              <a:t>use embryos left over from IVF for research without getting permission</a:t>
            </a:r>
            <a:r>
              <a:rPr lang="en-GB" sz="1100" dirty="0"/>
              <a:t>. </a:t>
            </a:r>
          </a:p>
          <a:p>
            <a:endParaRPr lang="en-GB" sz="1100" dirty="0"/>
          </a:p>
          <a:p>
            <a:r>
              <a:rPr lang="en-GB" sz="1100" b="1" dirty="0"/>
              <a:t>Meristem cells</a:t>
            </a:r>
            <a:r>
              <a:rPr lang="en-GB" sz="1100" dirty="0"/>
              <a:t>: These are stem cells from the </a:t>
            </a:r>
            <a:r>
              <a:rPr lang="en-GB" sz="1100" b="1" dirty="0"/>
              <a:t>tip of a shoot or tip of roots in plants</a:t>
            </a:r>
            <a:r>
              <a:rPr lang="en-GB" sz="1100" dirty="0"/>
              <a:t>. They divide very quickly and can become any tissue needed by the plant</a:t>
            </a:r>
          </a:p>
        </p:txBody>
      </p:sp>
      <p:pic>
        <p:nvPicPr>
          <p:cNvPr id="3" name="Picture 2" descr="A screenshot of a cell phone&#10;&#10;Description automatically generated">
            <a:extLst>
              <a:ext uri="{FF2B5EF4-FFF2-40B4-BE49-F238E27FC236}">
                <a16:creationId xmlns:a16="http://schemas.microsoft.com/office/drawing/2014/main" id="{0B5D87AE-6850-4119-AB1C-5719F39623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61" y="1413932"/>
            <a:ext cx="2057564" cy="2246524"/>
          </a:xfrm>
          <a:prstGeom prst="rect">
            <a:avLst/>
          </a:prstGeom>
        </p:spPr>
      </p:pic>
      <p:pic>
        <p:nvPicPr>
          <p:cNvPr id="5" name="Picture 4" descr="A close up of a logo&#10;&#10;Description automatically generated">
            <a:extLst>
              <a:ext uri="{FF2B5EF4-FFF2-40B4-BE49-F238E27FC236}">
                <a16:creationId xmlns:a16="http://schemas.microsoft.com/office/drawing/2014/main" id="{087F55B3-90A7-4872-834D-48AB3076F2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775" y="1413933"/>
            <a:ext cx="1578452" cy="1100668"/>
          </a:xfrm>
          <a:prstGeom prst="rect">
            <a:avLst/>
          </a:prstGeom>
        </p:spPr>
      </p:pic>
      <p:pic>
        <p:nvPicPr>
          <p:cNvPr id="7" name="Picture 6" descr="A close up of a map&#10;&#10;Description automatically generated">
            <a:extLst>
              <a:ext uri="{FF2B5EF4-FFF2-40B4-BE49-F238E27FC236}">
                <a16:creationId xmlns:a16="http://schemas.microsoft.com/office/drawing/2014/main" id="{9236AE9B-277B-4533-BA31-1B2E46B8AA30}"/>
              </a:ext>
            </a:extLst>
          </p:cNvPr>
          <p:cNvPicPr>
            <a:picLocks noChangeAspect="1"/>
          </p:cNvPicPr>
          <p:nvPr/>
        </p:nvPicPr>
        <p:blipFill rotWithShape="1">
          <a:blip r:embed="rId4">
            <a:extLst>
              <a:ext uri="{28A0092B-C50C-407E-A947-70E740481C1C}">
                <a14:useLocalDpi xmlns:a14="http://schemas.microsoft.com/office/drawing/2010/main" val="0"/>
              </a:ext>
            </a:extLst>
          </a:blip>
          <a:srcRect l="24723" t="64569" r="17083" b="4184"/>
          <a:stretch/>
        </p:blipFill>
        <p:spPr>
          <a:xfrm>
            <a:off x="1705292" y="2451633"/>
            <a:ext cx="1950092" cy="1304925"/>
          </a:xfrm>
          <a:prstGeom prst="rect">
            <a:avLst/>
          </a:prstGeom>
        </p:spPr>
      </p:pic>
      <p:pic>
        <p:nvPicPr>
          <p:cNvPr id="8" name="Picture 7">
            <a:extLst>
              <a:ext uri="{FF2B5EF4-FFF2-40B4-BE49-F238E27FC236}">
                <a16:creationId xmlns:a16="http://schemas.microsoft.com/office/drawing/2014/main" id="{48FA986A-9502-4189-80DA-34977F4A0B48}"/>
              </a:ext>
            </a:extLst>
          </p:cNvPr>
          <p:cNvPicPr>
            <a:picLocks noChangeAspect="1"/>
          </p:cNvPicPr>
          <p:nvPr/>
        </p:nvPicPr>
        <p:blipFill>
          <a:blip r:embed="rId5"/>
          <a:stretch>
            <a:fillRect/>
          </a:stretch>
        </p:blipFill>
        <p:spPr>
          <a:xfrm>
            <a:off x="3255524" y="4287120"/>
            <a:ext cx="3602476" cy="4923555"/>
          </a:xfrm>
          <a:prstGeom prst="rect">
            <a:avLst/>
          </a:prstGeom>
        </p:spPr>
      </p:pic>
      <p:pic>
        <p:nvPicPr>
          <p:cNvPr id="10" name="Picture 9">
            <a:extLst>
              <a:ext uri="{FF2B5EF4-FFF2-40B4-BE49-F238E27FC236}">
                <a16:creationId xmlns:a16="http://schemas.microsoft.com/office/drawing/2014/main" id="{A539141D-55EB-4FBA-BDC9-6AA2B204A083}"/>
              </a:ext>
            </a:extLst>
          </p:cNvPr>
          <p:cNvPicPr>
            <a:picLocks noChangeAspect="1"/>
          </p:cNvPicPr>
          <p:nvPr/>
        </p:nvPicPr>
        <p:blipFill>
          <a:blip r:embed="rId6"/>
          <a:stretch>
            <a:fillRect/>
          </a:stretch>
        </p:blipFill>
        <p:spPr>
          <a:xfrm>
            <a:off x="140811" y="3644221"/>
            <a:ext cx="3128962" cy="3891717"/>
          </a:xfrm>
          <a:prstGeom prst="rect">
            <a:avLst/>
          </a:prstGeom>
        </p:spPr>
      </p:pic>
      <p:pic>
        <p:nvPicPr>
          <p:cNvPr id="11" name="Picture 10">
            <a:extLst>
              <a:ext uri="{FF2B5EF4-FFF2-40B4-BE49-F238E27FC236}">
                <a16:creationId xmlns:a16="http://schemas.microsoft.com/office/drawing/2014/main" id="{E8B58D00-900B-4FDD-AC8D-1F6161DFE19B}"/>
              </a:ext>
            </a:extLst>
          </p:cNvPr>
          <p:cNvPicPr>
            <a:picLocks noChangeAspect="1"/>
          </p:cNvPicPr>
          <p:nvPr/>
        </p:nvPicPr>
        <p:blipFill>
          <a:blip r:embed="rId7"/>
          <a:stretch>
            <a:fillRect/>
          </a:stretch>
        </p:blipFill>
        <p:spPr>
          <a:xfrm>
            <a:off x="161761" y="7436533"/>
            <a:ext cx="3171179" cy="2458050"/>
          </a:xfrm>
          <a:prstGeom prst="rect">
            <a:avLst/>
          </a:prstGeom>
        </p:spPr>
      </p:pic>
    </p:spTree>
    <p:extLst>
      <p:ext uri="{BB962C8B-B14F-4D97-AF65-F5344CB8AC3E}">
        <p14:creationId xmlns:p14="http://schemas.microsoft.com/office/powerpoint/2010/main" val="83048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631216"/>
          </a:xfrm>
          <a:prstGeom prst="rect">
            <a:avLst/>
          </a:prstGeom>
          <a:noFill/>
        </p:spPr>
        <p:txBody>
          <a:bodyPr wrap="square" rtlCol="0">
            <a:spAutoFit/>
          </a:bodyPr>
          <a:lstStyle/>
          <a:p>
            <a:pPr algn="ctr"/>
            <a:r>
              <a:rPr lang="en-GB" sz="1200" b="1" dirty="0"/>
              <a:t> Organisation revision</a:t>
            </a:r>
          </a:p>
          <a:p>
            <a:pPr algn="ctr"/>
            <a:r>
              <a:rPr lang="en-GB" sz="1000" dirty="0"/>
              <a:t>Keywords: Enzyme, optimum, amylase, protease, lumen, ventricles, atria, valves, lipase, bile, </a:t>
            </a:r>
            <a:r>
              <a:rPr lang="en-GB" sz="1000" dirty="0" err="1"/>
              <a:t>Benedicts</a:t>
            </a:r>
            <a:r>
              <a:rPr lang="en-GB" sz="1000" dirty="0"/>
              <a:t>, biurets, </a:t>
            </a:r>
            <a:r>
              <a:rPr lang="en-GB" sz="1000" dirty="0" err="1"/>
              <a:t>sudan</a:t>
            </a:r>
            <a:r>
              <a:rPr lang="en-GB" sz="1000" dirty="0"/>
              <a:t> III, fatty acids glycerol</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are the jobs/ functions of</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Plant and animal organisation</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6781800" cy="769441"/>
          </a:xfrm>
          <a:prstGeom prst="rect">
            <a:avLst/>
          </a:prstGeom>
          <a:noFill/>
        </p:spPr>
        <p:txBody>
          <a:bodyPr wrap="square" rtlCol="0">
            <a:spAutoFit/>
          </a:bodyPr>
          <a:lstStyle/>
          <a:p>
            <a:r>
              <a:rPr lang="en-GB" sz="1100" dirty="0"/>
              <a:t>Plant and animals are eukaryotes and so have levels of organisation. Tissues are groups of cells performing the same job </a:t>
            </a:r>
            <a:r>
              <a:rPr lang="en-GB" sz="1100" dirty="0" err="1"/>
              <a:t>e.g</a:t>
            </a:r>
            <a:r>
              <a:rPr lang="en-GB" sz="1100" dirty="0"/>
              <a:t> nerve cells form nerve tissue. Organs are groups of tissues performing he same job e.g. the heart is an organ made up of muscular and nerve tissue working together. Organ systems are groups of organs working together to perform the same job e.g. the heart, lungs and blood vessels form the circulatory system </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-lipase</a:t>
            </a:r>
          </a:p>
          <a:p>
            <a:r>
              <a:rPr lang="en-GB" sz="1100" dirty="0"/>
              <a:t>-protease</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-bile</a:t>
            </a:r>
          </a:p>
          <a:p>
            <a:r>
              <a:rPr lang="en-GB" sz="1100" dirty="0"/>
              <a:t>-amylase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-atria</a:t>
            </a:r>
          </a:p>
          <a:p>
            <a:r>
              <a:rPr lang="en-GB" sz="1100" dirty="0"/>
              <a:t>-ventricles</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-valves</a:t>
            </a:r>
          </a:p>
          <a:p>
            <a:r>
              <a:rPr lang="en-GB" sz="1100" dirty="0"/>
              <a:t>-alveoli</a:t>
            </a:r>
          </a:p>
        </p:txBody>
      </p:sp>
      <p:pic>
        <p:nvPicPr>
          <p:cNvPr id="17" name="Picture 16">
            <a:extLst>
              <a:ext uri="{FF2B5EF4-FFF2-40B4-BE49-F238E27FC236}">
                <a16:creationId xmlns:a16="http://schemas.microsoft.com/office/drawing/2014/main" id="{54DF0EE4-6BC3-4AA1-9B70-22F0A633C0E1}"/>
              </a:ext>
            </a:extLst>
          </p:cNvPr>
          <p:cNvPicPr>
            <a:picLocks noChangeAspect="1"/>
          </p:cNvPicPr>
          <p:nvPr/>
        </p:nvPicPr>
        <p:blipFill>
          <a:blip r:embed="rId2"/>
          <a:stretch>
            <a:fillRect/>
          </a:stretch>
        </p:blipFill>
        <p:spPr>
          <a:xfrm>
            <a:off x="282451" y="6188917"/>
            <a:ext cx="1774949" cy="1760239"/>
          </a:xfrm>
          <a:prstGeom prst="rect">
            <a:avLst/>
          </a:prstGeom>
        </p:spPr>
      </p:pic>
      <p:sp>
        <p:nvSpPr>
          <p:cNvPr id="24" name="TextBox 23">
            <a:extLst>
              <a:ext uri="{FF2B5EF4-FFF2-40B4-BE49-F238E27FC236}">
                <a16:creationId xmlns:a16="http://schemas.microsoft.com/office/drawing/2014/main" id="{9D2A280C-4F43-41D7-A84F-9FDBCA65870C}"/>
              </a:ext>
            </a:extLst>
          </p:cNvPr>
          <p:cNvSpPr txBox="1"/>
          <p:nvPr/>
        </p:nvSpPr>
        <p:spPr>
          <a:xfrm>
            <a:off x="1310109" y="6337168"/>
            <a:ext cx="1547391" cy="276999"/>
          </a:xfrm>
          <a:prstGeom prst="rect">
            <a:avLst/>
          </a:prstGeom>
          <a:solidFill>
            <a:schemeClr val="bg1"/>
          </a:solidFill>
        </p:spPr>
        <p:txBody>
          <a:bodyPr wrap="square" rtlCol="0">
            <a:spAutoFit/>
          </a:bodyPr>
          <a:lstStyle/>
          <a:p>
            <a:r>
              <a:rPr lang="en-GB" sz="1200" dirty="0"/>
              <a:t>Label organs A-D</a:t>
            </a:r>
          </a:p>
        </p:txBody>
      </p:sp>
      <p:pic>
        <p:nvPicPr>
          <p:cNvPr id="18" name="Picture 17">
            <a:extLst>
              <a:ext uri="{FF2B5EF4-FFF2-40B4-BE49-F238E27FC236}">
                <a16:creationId xmlns:a16="http://schemas.microsoft.com/office/drawing/2014/main" id="{98194AB7-956E-42B1-9D51-2A0481283323}"/>
              </a:ext>
            </a:extLst>
          </p:cNvPr>
          <p:cNvPicPr>
            <a:picLocks noChangeAspect="1"/>
          </p:cNvPicPr>
          <p:nvPr/>
        </p:nvPicPr>
        <p:blipFill>
          <a:blip r:embed="rId3"/>
          <a:stretch>
            <a:fillRect/>
          </a:stretch>
        </p:blipFill>
        <p:spPr>
          <a:xfrm>
            <a:off x="155349" y="7900990"/>
            <a:ext cx="2855451" cy="1760239"/>
          </a:xfrm>
          <a:prstGeom prst="rect">
            <a:avLst/>
          </a:prstGeom>
        </p:spPr>
      </p:pic>
      <p:pic>
        <p:nvPicPr>
          <p:cNvPr id="21" name="Picture 20">
            <a:extLst>
              <a:ext uri="{FF2B5EF4-FFF2-40B4-BE49-F238E27FC236}">
                <a16:creationId xmlns:a16="http://schemas.microsoft.com/office/drawing/2014/main" id="{9DEB60A9-859F-4DDA-A52C-3397E7DEDFF9}"/>
              </a:ext>
            </a:extLst>
          </p:cNvPr>
          <p:cNvPicPr>
            <a:picLocks noChangeAspect="1"/>
          </p:cNvPicPr>
          <p:nvPr/>
        </p:nvPicPr>
        <p:blipFill>
          <a:blip r:embed="rId4"/>
          <a:stretch>
            <a:fillRect/>
          </a:stretch>
        </p:blipFill>
        <p:spPr>
          <a:xfrm>
            <a:off x="2809848" y="5970624"/>
            <a:ext cx="3971952" cy="3717082"/>
          </a:xfrm>
          <a:prstGeom prst="rect">
            <a:avLst/>
          </a:prstGeom>
        </p:spPr>
      </p:pic>
      <p:pic>
        <p:nvPicPr>
          <p:cNvPr id="32" name="Picture 31" descr="A picture containing table, holding&#10;&#10;Description automatically generated">
            <a:extLst>
              <a:ext uri="{FF2B5EF4-FFF2-40B4-BE49-F238E27FC236}">
                <a16:creationId xmlns:a16="http://schemas.microsoft.com/office/drawing/2014/main" id="{369F5A1A-14A3-4AC2-A182-0F449FDB251A}"/>
              </a:ext>
            </a:extLst>
          </p:cNvPr>
          <p:cNvPicPr>
            <a:picLocks noChangeAspect="1"/>
          </p:cNvPicPr>
          <p:nvPr/>
        </p:nvPicPr>
        <p:blipFill rotWithShape="1">
          <a:blip r:embed="rId5">
            <a:extLst>
              <a:ext uri="{28A0092B-C50C-407E-A947-70E740481C1C}">
                <a14:useLocalDpi xmlns:a14="http://schemas.microsoft.com/office/drawing/2010/main" val="0"/>
              </a:ext>
            </a:extLst>
          </a:blip>
          <a:srcRect l="46782" r="121" b="782"/>
          <a:stretch/>
        </p:blipFill>
        <p:spPr>
          <a:xfrm>
            <a:off x="154577" y="2539592"/>
            <a:ext cx="2588948" cy="3268564"/>
          </a:xfrm>
          <a:prstGeom prst="rect">
            <a:avLst/>
          </a:prstGeom>
        </p:spPr>
      </p:pic>
      <p:pic>
        <p:nvPicPr>
          <p:cNvPr id="36" name="Picture 35" descr="A close up of an animal&#10;&#10;Description automatically generated">
            <a:extLst>
              <a:ext uri="{FF2B5EF4-FFF2-40B4-BE49-F238E27FC236}">
                <a16:creationId xmlns:a16="http://schemas.microsoft.com/office/drawing/2014/main" id="{F9382625-0BD4-4CE6-B1BB-815580EE08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9848" y="2440483"/>
            <a:ext cx="4048149" cy="1922131"/>
          </a:xfrm>
          <a:prstGeom prst="rect">
            <a:avLst/>
          </a:prstGeom>
        </p:spPr>
      </p:pic>
      <p:pic>
        <p:nvPicPr>
          <p:cNvPr id="34" name="Picture 33" descr="A picture containing text, map&#10;&#10;Description automatically generated">
            <a:extLst>
              <a:ext uri="{FF2B5EF4-FFF2-40B4-BE49-F238E27FC236}">
                <a16:creationId xmlns:a16="http://schemas.microsoft.com/office/drawing/2014/main" id="{6C06EB58-C51C-4A37-B766-A034893057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6980" y="4216685"/>
            <a:ext cx="1724925" cy="1591471"/>
          </a:xfrm>
          <a:prstGeom prst="rect">
            <a:avLst/>
          </a:prstGeom>
        </p:spPr>
      </p:pic>
      <p:pic>
        <p:nvPicPr>
          <p:cNvPr id="28" name="Picture 27" descr="A screenshot of text&#10;&#10;Description automatically generated">
            <a:extLst>
              <a:ext uri="{FF2B5EF4-FFF2-40B4-BE49-F238E27FC236}">
                <a16:creationId xmlns:a16="http://schemas.microsoft.com/office/drawing/2014/main" id="{5CA673C3-BFF9-48D9-AFB1-F665AC9C99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95360" y="4225667"/>
            <a:ext cx="2257425" cy="1693069"/>
          </a:xfrm>
          <a:prstGeom prst="rect">
            <a:avLst/>
          </a:prstGeom>
        </p:spPr>
      </p:pic>
    </p:spTree>
    <p:extLst>
      <p:ext uri="{BB962C8B-B14F-4D97-AF65-F5344CB8AC3E}">
        <p14:creationId xmlns:p14="http://schemas.microsoft.com/office/powerpoint/2010/main" val="3328882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D56910-61FD-4A9E-B6BA-35ED2C890C11}"/>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Enzymes and food test required </a:t>
            </a:r>
            <a:r>
              <a:rPr lang="en-GB" sz="1100" b="1" dirty="0" err="1">
                <a:solidFill>
                  <a:schemeClr val="tx1"/>
                </a:solidFill>
              </a:rPr>
              <a:t>practicals</a:t>
            </a:r>
            <a:endParaRPr lang="en-GB" sz="1100" b="1" dirty="0">
              <a:solidFill>
                <a:schemeClr val="tx1"/>
              </a:solidFill>
            </a:endParaRPr>
          </a:p>
        </p:txBody>
      </p:sp>
      <p:sp>
        <p:nvSpPr>
          <p:cNvPr id="13" name="TextBox 12">
            <a:extLst>
              <a:ext uri="{FF2B5EF4-FFF2-40B4-BE49-F238E27FC236}">
                <a16:creationId xmlns:a16="http://schemas.microsoft.com/office/drawing/2014/main" id="{B7CC8A30-970B-4A87-8009-F460828D2347}"/>
              </a:ext>
            </a:extLst>
          </p:cNvPr>
          <p:cNvSpPr txBox="1"/>
          <p:nvPr/>
        </p:nvSpPr>
        <p:spPr>
          <a:xfrm>
            <a:off x="129787" y="339415"/>
            <a:ext cx="1937138" cy="3554819"/>
          </a:xfrm>
          <a:prstGeom prst="rect">
            <a:avLst/>
          </a:prstGeom>
          <a:solidFill>
            <a:schemeClr val="bg1"/>
          </a:solidFill>
        </p:spPr>
        <p:txBody>
          <a:bodyPr wrap="square" rtlCol="0">
            <a:spAutoFit/>
          </a:bodyPr>
          <a:lstStyle/>
          <a:p>
            <a:r>
              <a:rPr lang="en-GB" sz="900" b="1" dirty="0"/>
              <a:t>Enzymes</a:t>
            </a:r>
            <a:r>
              <a:rPr lang="en-GB" sz="900" dirty="0"/>
              <a:t> are chemicals that </a:t>
            </a:r>
            <a:r>
              <a:rPr lang="en-GB" sz="900" b="1" dirty="0"/>
              <a:t>speed up the rate of reactions in organisms</a:t>
            </a:r>
            <a:r>
              <a:rPr lang="en-GB" sz="900" dirty="0"/>
              <a:t>. They are also known as </a:t>
            </a:r>
            <a:r>
              <a:rPr lang="en-GB" sz="900" b="1" dirty="0"/>
              <a:t>biological catalysts</a:t>
            </a:r>
            <a:r>
              <a:rPr lang="en-GB" sz="900" dirty="0"/>
              <a:t>. They speed up reactions by </a:t>
            </a:r>
            <a:r>
              <a:rPr lang="en-GB" sz="900" b="1" dirty="0"/>
              <a:t>lowering the activation energy of reactions</a:t>
            </a:r>
            <a:r>
              <a:rPr lang="en-GB" sz="900" dirty="0"/>
              <a:t>. Activation energy is the </a:t>
            </a:r>
            <a:r>
              <a:rPr lang="en-GB" sz="900" b="1" dirty="0"/>
              <a:t>smallest amount of energy needed for reactions to happen</a:t>
            </a:r>
            <a:r>
              <a:rPr lang="en-GB" sz="900" dirty="0"/>
              <a:t>.</a:t>
            </a:r>
          </a:p>
          <a:p>
            <a:r>
              <a:rPr lang="en-GB" sz="900" dirty="0"/>
              <a:t>There are 4 main enzymes in the digestive system as shown in the table.</a:t>
            </a:r>
          </a:p>
          <a:p>
            <a:endParaRPr lang="en-GB" sz="900" dirty="0"/>
          </a:p>
          <a:p>
            <a:r>
              <a:rPr lang="en-GB" sz="900" dirty="0"/>
              <a:t>Enzymes have very specific shapes and  the molecule they are breaking down or making is called the </a:t>
            </a:r>
            <a:r>
              <a:rPr lang="en-GB" sz="900" b="1" dirty="0"/>
              <a:t>substrate.</a:t>
            </a:r>
          </a:p>
          <a:p>
            <a:endParaRPr lang="en-GB" sz="900" dirty="0"/>
          </a:p>
          <a:p>
            <a:r>
              <a:rPr lang="en-GB" sz="900" dirty="0"/>
              <a:t>Enzymes work in very </a:t>
            </a:r>
            <a:r>
              <a:rPr lang="en-GB" sz="900" b="1" dirty="0"/>
              <a:t>specific temperature and </a:t>
            </a:r>
            <a:r>
              <a:rPr lang="en-GB" sz="900" b="1" dirty="0" err="1"/>
              <a:t>pH.</a:t>
            </a:r>
            <a:r>
              <a:rPr lang="en-GB" sz="900" dirty="0"/>
              <a:t> They </a:t>
            </a:r>
            <a:r>
              <a:rPr lang="en-GB" sz="900" b="1" dirty="0"/>
              <a:t>denature</a:t>
            </a:r>
            <a:r>
              <a:rPr lang="en-GB" sz="900" dirty="0"/>
              <a:t> if they are exposed to very high temperatures or the wrong pH</a:t>
            </a:r>
          </a:p>
          <a:p>
            <a:r>
              <a:rPr lang="en-GB" sz="900" dirty="0"/>
              <a:t>Other important organs for digestion are:</a:t>
            </a:r>
          </a:p>
          <a:p>
            <a:endParaRPr lang="en-GB" sz="900" dirty="0"/>
          </a:p>
          <a:p>
            <a:endParaRPr lang="en-GB" sz="900" dirty="0"/>
          </a:p>
        </p:txBody>
      </p:sp>
      <p:pic>
        <p:nvPicPr>
          <p:cNvPr id="2" name="Picture 1">
            <a:extLst>
              <a:ext uri="{FF2B5EF4-FFF2-40B4-BE49-F238E27FC236}">
                <a16:creationId xmlns:a16="http://schemas.microsoft.com/office/drawing/2014/main" id="{28A0DD20-AB76-4C80-A2DB-C8AE63491702}"/>
              </a:ext>
            </a:extLst>
          </p:cNvPr>
          <p:cNvPicPr>
            <a:picLocks noChangeAspect="1"/>
          </p:cNvPicPr>
          <p:nvPr/>
        </p:nvPicPr>
        <p:blipFill>
          <a:blip r:embed="rId2"/>
          <a:stretch>
            <a:fillRect/>
          </a:stretch>
        </p:blipFill>
        <p:spPr>
          <a:xfrm>
            <a:off x="1978818" y="339415"/>
            <a:ext cx="2831309" cy="1422933"/>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0FF43DA2-9C06-4C0D-927A-417591E2D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818" y="2071759"/>
            <a:ext cx="1477677" cy="1084258"/>
          </a:xfrm>
          <a:prstGeom prst="rect">
            <a:avLst/>
          </a:prstGeom>
        </p:spPr>
      </p:pic>
      <p:pic>
        <p:nvPicPr>
          <p:cNvPr id="1026" name="Picture 2" descr="Image result for enzyme and temperature">
            <a:hlinkClick r:id="rId4"/>
            <a:extLst>
              <a:ext uri="{FF2B5EF4-FFF2-40B4-BE49-F238E27FC236}">
                <a16:creationId xmlns:a16="http://schemas.microsoft.com/office/drawing/2014/main" id="{9FAC381A-8B80-4658-BF68-7A3D34F228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27" y="339415"/>
            <a:ext cx="2057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FD574272-2873-4C7D-B109-F13B3B70DFDB}"/>
              </a:ext>
            </a:extLst>
          </p:cNvPr>
          <p:cNvPicPr>
            <a:picLocks noChangeAspect="1"/>
          </p:cNvPicPr>
          <p:nvPr/>
        </p:nvPicPr>
        <p:blipFill rotWithShape="1">
          <a:blip r:embed="rId6"/>
          <a:srcRect b="49578"/>
          <a:stretch/>
        </p:blipFill>
        <p:spPr>
          <a:xfrm>
            <a:off x="3429000" y="4786569"/>
            <a:ext cx="3438527" cy="1467210"/>
          </a:xfrm>
          <a:prstGeom prst="rect">
            <a:avLst/>
          </a:prstGeom>
        </p:spPr>
      </p:pic>
      <p:pic>
        <p:nvPicPr>
          <p:cNvPr id="25" name="Picture 24">
            <a:extLst>
              <a:ext uri="{FF2B5EF4-FFF2-40B4-BE49-F238E27FC236}">
                <a16:creationId xmlns:a16="http://schemas.microsoft.com/office/drawing/2014/main" id="{55847ED1-38E6-4025-B244-520B1EE06113}"/>
              </a:ext>
            </a:extLst>
          </p:cNvPr>
          <p:cNvPicPr>
            <a:picLocks noChangeAspect="1"/>
          </p:cNvPicPr>
          <p:nvPr/>
        </p:nvPicPr>
        <p:blipFill>
          <a:blip r:embed="rId7"/>
          <a:stretch>
            <a:fillRect/>
          </a:stretch>
        </p:blipFill>
        <p:spPr>
          <a:xfrm>
            <a:off x="3463528" y="6231572"/>
            <a:ext cx="3300413" cy="1601587"/>
          </a:xfrm>
          <a:prstGeom prst="rect">
            <a:avLst/>
          </a:prstGeom>
        </p:spPr>
      </p:pic>
      <p:pic>
        <p:nvPicPr>
          <p:cNvPr id="26" name="Picture 25">
            <a:extLst>
              <a:ext uri="{FF2B5EF4-FFF2-40B4-BE49-F238E27FC236}">
                <a16:creationId xmlns:a16="http://schemas.microsoft.com/office/drawing/2014/main" id="{D58EAC72-A3AE-4030-BE2E-A678F71BEFEA}"/>
              </a:ext>
            </a:extLst>
          </p:cNvPr>
          <p:cNvPicPr>
            <a:picLocks noChangeAspect="1"/>
          </p:cNvPicPr>
          <p:nvPr/>
        </p:nvPicPr>
        <p:blipFill>
          <a:blip r:embed="rId8"/>
          <a:stretch>
            <a:fillRect/>
          </a:stretch>
        </p:blipFill>
        <p:spPr>
          <a:xfrm>
            <a:off x="49992" y="5095980"/>
            <a:ext cx="3459971" cy="3025602"/>
          </a:xfrm>
          <a:prstGeom prst="rect">
            <a:avLst/>
          </a:prstGeom>
        </p:spPr>
      </p:pic>
      <p:sp>
        <p:nvSpPr>
          <p:cNvPr id="27" name="TextBox 26">
            <a:extLst>
              <a:ext uri="{FF2B5EF4-FFF2-40B4-BE49-F238E27FC236}">
                <a16:creationId xmlns:a16="http://schemas.microsoft.com/office/drawing/2014/main" id="{EDE5DDB3-85BE-4052-9BCB-F0648553E73E}"/>
              </a:ext>
            </a:extLst>
          </p:cNvPr>
          <p:cNvSpPr txBox="1"/>
          <p:nvPr/>
        </p:nvSpPr>
        <p:spPr>
          <a:xfrm>
            <a:off x="209550" y="8146585"/>
            <a:ext cx="3300413" cy="1754326"/>
          </a:xfrm>
          <a:prstGeom prst="rect">
            <a:avLst/>
          </a:prstGeom>
          <a:noFill/>
        </p:spPr>
        <p:txBody>
          <a:bodyPr wrap="square" rtlCol="0">
            <a:spAutoFit/>
          </a:bodyPr>
          <a:lstStyle/>
          <a:p>
            <a:pPr marL="342900" indent="-342900">
              <a:buAutoNum type="alphaLcParenR"/>
            </a:pPr>
            <a:r>
              <a:rPr lang="en-GB" sz="1200" dirty="0"/>
              <a:t>What pH is best for lactase to work?---------</a:t>
            </a:r>
          </a:p>
          <a:p>
            <a:pPr marL="342900" indent="-342900">
              <a:buAutoNum type="alphaLcParenR"/>
            </a:pPr>
            <a:r>
              <a:rPr lang="en-GB" sz="1200" dirty="0"/>
              <a:t>What temperature is best for lactase to work? -----------------------</a:t>
            </a:r>
          </a:p>
          <a:p>
            <a:pPr marL="342900" indent="-342900">
              <a:buAutoNum type="alphaLcParenR"/>
            </a:pPr>
            <a:r>
              <a:rPr lang="en-GB" sz="1200" dirty="0"/>
              <a:t>Explain why there was no digestion happening at 50 degrees. You must refer to  temperature in your answer</a:t>
            </a:r>
          </a:p>
          <a:p>
            <a:r>
              <a:rPr lang="en-GB" sz="1200" dirty="0"/>
              <a:t>---------------------------------------------------------------------------------------------------------------------------------------------------------------------------------------------------------</a:t>
            </a:r>
          </a:p>
        </p:txBody>
      </p:sp>
      <p:pic>
        <p:nvPicPr>
          <p:cNvPr id="28" name="Picture 27">
            <a:extLst>
              <a:ext uri="{FF2B5EF4-FFF2-40B4-BE49-F238E27FC236}">
                <a16:creationId xmlns:a16="http://schemas.microsoft.com/office/drawing/2014/main" id="{FC10C16D-0E4A-47D0-91B4-639D89C63F02}"/>
              </a:ext>
            </a:extLst>
          </p:cNvPr>
          <p:cNvPicPr>
            <a:picLocks noChangeAspect="1"/>
          </p:cNvPicPr>
          <p:nvPr/>
        </p:nvPicPr>
        <p:blipFill>
          <a:blip r:embed="rId9"/>
          <a:stretch>
            <a:fillRect/>
          </a:stretch>
        </p:blipFill>
        <p:spPr>
          <a:xfrm>
            <a:off x="3429000" y="7869941"/>
            <a:ext cx="3352227" cy="1868885"/>
          </a:xfrm>
          <a:prstGeom prst="rect">
            <a:avLst/>
          </a:prstGeom>
        </p:spPr>
      </p:pic>
      <p:graphicFrame>
        <p:nvGraphicFramePr>
          <p:cNvPr id="1025" name="Table 1026">
            <a:extLst>
              <a:ext uri="{FF2B5EF4-FFF2-40B4-BE49-F238E27FC236}">
                <a16:creationId xmlns:a16="http://schemas.microsoft.com/office/drawing/2014/main" id="{E82435D7-4EAC-4F1E-A952-2DBE4413EE67}"/>
              </a:ext>
            </a:extLst>
          </p:cNvPr>
          <p:cNvGraphicFramePr>
            <a:graphicFrameLocks noGrp="1"/>
          </p:cNvGraphicFramePr>
          <p:nvPr>
            <p:extLst>
              <p:ext uri="{D42A27DB-BD31-4B8C-83A1-F6EECF244321}">
                <p14:modId xmlns:p14="http://schemas.microsoft.com/office/powerpoint/2010/main" val="1002313874"/>
              </p:ext>
            </p:extLst>
          </p:nvPr>
        </p:nvGraphicFramePr>
        <p:xfrm>
          <a:off x="49992" y="3562217"/>
          <a:ext cx="3344480" cy="1545044"/>
        </p:xfrm>
        <a:graphic>
          <a:graphicData uri="http://schemas.openxmlformats.org/drawingml/2006/table">
            <a:tbl>
              <a:tblPr firstRow="1" bandRow="1">
                <a:tableStyleId>{5C22544A-7EE6-4342-B048-85BDC9FD1C3A}</a:tableStyleId>
              </a:tblPr>
              <a:tblGrid>
                <a:gridCol w="826348">
                  <a:extLst>
                    <a:ext uri="{9D8B030D-6E8A-4147-A177-3AD203B41FA5}">
                      <a16:colId xmlns:a16="http://schemas.microsoft.com/office/drawing/2014/main" val="2573211882"/>
                    </a:ext>
                  </a:extLst>
                </a:gridCol>
                <a:gridCol w="2518132">
                  <a:extLst>
                    <a:ext uri="{9D8B030D-6E8A-4147-A177-3AD203B41FA5}">
                      <a16:colId xmlns:a16="http://schemas.microsoft.com/office/drawing/2014/main" val="105198750"/>
                    </a:ext>
                  </a:extLst>
                </a:gridCol>
              </a:tblGrid>
              <a:tr h="333464">
                <a:tc>
                  <a:txBody>
                    <a:bodyPr/>
                    <a:lstStyle/>
                    <a:p>
                      <a:r>
                        <a:rPr lang="en-GB" dirty="0"/>
                        <a:t>Organ</a:t>
                      </a:r>
                    </a:p>
                  </a:txBody>
                  <a:tcPr/>
                </a:tc>
                <a:tc>
                  <a:txBody>
                    <a:bodyPr/>
                    <a:lstStyle/>
                    <a:p>
                      <a:r>
                        <a:rPr lang="en-GB" dirty="0"/>
                        <a:t>Function</a:t>
                      </a:r>
                    </a:p>
                  </a:txBody>
                  <a:tcPr/>
                </a:tc>
                <a:extLst>
                  <a:ext uri="{0D108BD9-81ED-4DB2-BD59-A6C34878D82A}">
                    <a16:rowId xmlns:a16="http://schemas.microsoft.com/office/drawing/2014/main" val="901444696"/>
                  </a:ext>
                </a:extLst>
              </a:tr>
              <a:tr h="637237">
                <a:tc>
                  <a:txBody>
                    <a:bodyPr/>
                    <a:lstStyle/>
                    <a:p>
                      <a:r>
                        <a:rPr lang="en-GB" dirty="0"/>
                        <a:t>Liver</a:t>
                      </a:r>
                    </a:p>
                  </a:txBody>
                  <a:tcPr/>
                </a:tc>
                <a:tc>
                  <a:txBody>
                    <a:bodyPr/>
                    <a:lstStyle/>
                    <a:p>
                      <a:r>
                        <a:rPr lang="en-GB" dirty="0"/>
                        <a:t>Makes bile. Bile neutralises stomach acid and breaks down fats into lipid so lipase can work</a:t>
                      </a:r>
                    </a:p>
                  </a:txBody>
                  <a:tcPr/>
                </a:tc>
                <a:extLst>
                  <a:ext uri="{0D108BD9-81ED-4DB2-BD59-A6C34878D82A}">
                    <a16:rowId xmlns:a16="http://schemas.microsoft.com/office/drawing/2014/main" val="1181870692"/>
                  </a:ext>
                </a:extLst>
              </a:tr>
              <a:tr h="452233">
                <a:tc>
                  <a:txBody>
                    <a:bodyPr/>
                    <a:lstStyle/>
                    <a:p>
                      <a:r>
                        <a:rPr lang="en-GB" dirty="0"/>
                        <a:t>Pancreas</a:t>
                      </a:r>
                    </a:p>
                  </a:txBody>
                  <a:tcPr/>
                </a:tc>
                <a:tc>
                  <a:txBody>
                    <a:bodyPr/>
                    <a:lstStyle/>
                    <a:p>
                      <a:r>
                        <a:rPr lang="en-GB" dirty="0"/>
                        <a:t>Gland that releases all enzymes needed for digestion</a:t>
                      </a:r>
                    </a:p>
                  </a:txBody>
                  <a:tcPr/>
                </a:tc>
                <a:extLst>
                  <a:ext uri="{0D108BD9-81ED-4DB2-BD59-A6C34878D82A}">
                    <a16:rowId xmlns:a16="http://schemas.microsoft.com/office/drawing/2014/main" val="1230399636"/>
                  </a:ext>
                </a:extLst>
              </a:tr>
            </a:tbl>
          </a:graphicData>
        </a:graphic>
      </p:graphicFrame>
      <p:pic>
        <p:nvPicPr>
          <p:cNvPr id="1028" name="Picture 1027">
            <a:extLst>
              <a:ext uri="{FF2B5EF4-FFF2-40B4-BE49-F238E27FC236}">
                <a16:creationId xmlns:a16="http://schemas.microsoft.com/office/drawing/2014/main" id="{79BB1DE8-8688-4F8B-9B76-06F79899DB44}"/>
              </a:ext>
            </a:extLst>
          </p:cNvPr>
          <p:cNvPicPr>
            <a:picLocks noChangeAspect="1"/>
          </p:cNvPicPr>
          <p:nvPr/>
        </p:nvPicPr>
        <p:blipFill>
          <a:blip r:embed="rId10"/>
          <a:stretch>
            <a:fillRect/>
          </a:stretch>
        </p:blipFill>
        <p:spPr>
          <a:xfrm>
            <a:off x="3419473" y="1652805"/>
            <a:ext cx="3438527" cy="2414370"/>
          </a:xfrm>
          <a:prstGeom prst="rect">
            <a:avLst/>
          </a:prstGeom>
        </p:spPr>
      </p:pic>
      <p:sp>
        <p:nvSpPr>
          <p:cNvPr id="37" name="TextBox 36">
            <a:extLst>
              <a:ext uri="{FF2B5EF4-FFF2-40B4-BE49-F238E27FC236}">
                <a16:creationId xmlns:a16="http://schemas.microsoft.com/office/drawing/2014/main" id="{C5B3F1C4-EEC8-42B7-833F-AE671E6D63C7}"/>
              </a:ext>
            </a:extLst>
          </p:cNvPr>
          <p:cNvSpPr txBox="1"/>
          <p:nvPr/>
        </p:nvSpPr>
        <p:spPr>
          <a:xfrm>
            <a:off x="3419473" y="4105005"/>
            <a:ext cx="3300413" cy="707886"/>
          </a:xfrm>
          <a:prstGeom prst="rect">
            <a:avLst/>
          </a:prstGeom>
          <a:noFill/>
        </p:spPr>
        <p:txBody>
          <a:bodyPr wrap="square" rtlCol="0">
            <a:spAutoFit/>
          </a:bodyPr>
          <a:lstStyle/>
          <a:p>
            <a:r>
              <a:rPr lang="en-GB" sz="800" dirty="0"/>
              <a:t>1. a) Explain how you would find out if a food sample had glucose or protein it. You name the chemicals used and results if food group is present</a:t>
            </a:r>
          </a:p>
          <a:p>
            <a:r>
              <a:rPr lang="en-GB" sz="800" dirty="0"/>
              <a:t>----------------------------------------------------------------------------------------------------------------------------------------------------------------------------------------------------</a:t>
            </a:r>
          </a:p>
        </p:txBody>
      </p:sp>
    </p:spTree>
    <p:extLst>
      <p:ext uri="{BB962C8B-B14F-4D97-AF65-F5344CB8AC3E}">
        <p14:creationId xmlns:p14="http://schemas.microsoft.com/office/powerpoint/2010/main" val="3771276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2A2AD2-80F4-4D6A-9EB1-CE34731F0754}"/>
              </a:ext>
            </a:extLst>
          </p:cNvPr>
          <p:cNvSpPr/>
          <p:nvPr/>
        </p:nvSpPr>
        <p:spPr>
          <a:xfrm>
            <a:off x="0"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heart and blood vessels</a:t>
            </a:r>
          </a:p>
        </p:txBody>
      </p:sp>
      <p:sp>
        <p:nvSpPr>
          <p:cNvPr id="2" name="Rectangle 1">
            <a:extLst>
              <a:ext uri="{FF2B5EF4-FFF2-40B4-BE49-F238E27FC236}">
                <a16:creationId xmlns:a16="http://schemas.microsoft.com/office/drawing/2014/main" id="{8486298E-8952-4E9A-9162-5DB23E53BD49}"/>
              </a:ext>
            </a:extLst>
          </p:cNvPr>
          <p:cNvSpPr/>
          <p:nvPr/>
        </p:nvSpPr>
        <p:spPr>
          <a:xfrm>
            <a:off x="0" y="317345"/>
            <a:ext cx="1874468" cy="2292935"/>
          </a:xfrm>
          <a:prstGeom prst="rect">
            <a:avLst/>
          </a:prstGeom>
        </p:spPr>
        <p:txBody>
          <a:bodyPr wrap="square">
            <a:spAutoFit/>
          </a:bodyPr>
          <a:lstStyle/>
          <a:p>
            <a:r>
              <a:rPr lang="en-GB" sz="1100" b="1" dirty="0"/>
              <a:t>The heart is made up of 4 chambers:</a:t>
            </a:r>
          </a:p>
          <a:p>
            <a:r>
              <a:rPr lang="en-GB" sz="1100" b="1" dirty="0"/>
              <a:t>Left and right atria </a:t>
            </a:r>
          </a:p>
          <a:p>
            <a:r>
              <a:rPr lang="en-GB" sz="1100" b="1" dirty="0"/>
              <a:t>Left and right ventricles</a:t>
            </a:r>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p:txBody>
      </p:sp>
      <p:sp>
        <p:nvSpPr>
          <p:cNvPr id="9" name="TextBox 8">
            <a:extLst>
              <a:ext uri="{FF2B5EF4-FFF2-40B4-BE49-F238E27FC236}">
                <a16:creationId xmlns:a16="http://schemas.microsoft.com/office/drawing/2014/main" id="{761A5E13-945B-4756-A35E-F65624236887}"/>
              </a:ext>
            </a:extLst>
          </p:cNvPr>
          <p:cNvSpPr txBox="1"/>
          <p:nvPr/>
        </p:nvSpPr>
        <p:spPr>
          <a:xfrm>
            <a:off x="3333748" y="317345"/>
            <a:ext cx="3333751" cy="2400657"/>
          </a:xfrm>
          <a:prstGeom prst="rect">
            <a:avLst/>
          </a:prstGeom>
          <a:noFill/>
        </p:spPr>
        <p:txBody>
          <a:bodyPr wrap="square" rtlCol="0">
            <a:spAutoFit/>
          </a:bodyPr>
          <a:lstStyle/>
          <a:p>
            <a:r>
              <a:rPr lang="en-GB" sz="800" b="1" dirty="0"/>
              <a:t>Valve inside the heart help build up pressure and prevent backflow of blood</a:t>
            </a:r>
          </a:p>
          <a:p>
            <a:r>
              <a:rPr lang="en-GB" sz="800" b="1" dirty="0"/>
              <a:t>Journey of blood:</a:t>
            </a:r>
            <a:endParaRPr lang="en-GB" sz="800" dirty="0"/>
          </a:p>
          <a:p>
            <a:pPr marL="228600" indent="-228600">
              <a:buFont typeface="+mj-lt"/>
              <a:buAutoNum type="arabicPeriod"/>
            </a:pPr>
            <a:r>
              <a:rPr lang="en-GB" sz="800" dirty="0"/>
              <a:t>Blood from the body enters the </a:t>
            </a:r>
            <a:r>
              <a:rPr lang="en-GB" sz="800" b="1" dirty="0"/>
              <a:t>RIGHT ATRIUM from the VENA CAVA</a:t>
            </a:r>
            <a:r>
              <a:rPr lang="en-GB" sz="800" dirty="0"/>
              <a:t>. This blood has lots of </a:t>
            </a:r>
            <a:r>
              <a:rPr lang="en-GB" sz="800" b="1" dirty="0"/>
              <a:t>carbon dioxide </a:t>
            </a:r>
          </a:p>
          <a:p>
            <a:pPr marL="228600" indent="-228600">
              <a:buFont typeface="+mj-lt"/>
              <a:buAutoNum type="arabicPeriod"/>
            </a:pPr>
            <a:r>
              <a:rPr lang="en-GB" sz="800" dirty="0"/>
              <a:t>Then blood is then pushed into the </a:t>
            </a:r>
            <a:r>
              <a:rPr lang="en-GB" sz="800" b="1" dirty="0"/>
              <a:t>RIGHT VENTRICLES </a:t>
            </a:r>
            <a:r>
              <a:rPr lang="en-GB" sz="800" dirty="0"/>
              <a:t>through </a:t>
            </a:r>
            <a:r>
              <a:rPr lang="en-GB" sz="800" b="1" dirty="0"/>
              <a:t>valves</a:t>
            </a:r>
            <a:r>
              <a:rPr lang="en-GB" sz="800" dirty="0"/>
              <a:t>. When the right ventricle is full, blood is forced out into </a:t>
            </a:r>
            <a:r>
              <a:rPr lang="en-GB" sz="800" b="1" dirty="0"/>
              <a:t>the PULMONARY ARTERY towards the lungs.</a:t>
            </a:r>
          </a:p>
          <a:p>
            <a:pPr marL="228600" indent="-228600">
              <a:buFont typeface="+mj-lt"/>
              <a:buAutoNum type="arabicPeriod"/>
            </a:pPr>
            <a:r>
              <a:rPr lang="en-GB" sz="800" dirty="0"/>
              <a:t>Once at the lungs</a:t>
            </a:r>
            <a:r>
              <a:rPr lang="en-GB" sz="800" b="1" dirty="0"/>
              <a:t>, carbon dioxide diffuses out f the blood and oxygen diffuses in. </a:t>
            </a:r>
            <a:r>
              <a:rPr lang="en-GB" sz="800" dirty="0"/>
              <a:t>This blood then leaves the lungs via the</a:t>
            </a:r>
            <a:r>
              <a:rPr lang="en-GB" sz="800" b="1" dirty="0"/>
              <a:t> PULMONARY VEIN </a:t>
            </a:r>
            <a:r>
              <a:rPr lang="en-GB" sz="800" dirty="0"/>
              <a:t>back to the heart</a:t>
            </a:r>
          </a:p>
          <a:p>
            <a:pPr marL="228600" indent="-228600">
              <a:buFont typeface="+mj-lt"/>
              <a:buAutoNum type="arabicPeriod"/>
            </a:pPr>
            <a:r>
              <a:rPr lang="en-GB" sz="800" dirty="0"/>
              <a:t>The blood enters the heart through the</a:t>
            </a:r>
            <a:r>
              <a:rPr lang="en-GB" sz="800" b="1" dirty="0"/>
              <a:t> LEFT ATRIUM </a:t>
            </a:r>
            <a:r>
              <a:rPr lang="en-GB" sz="800" dirty="0"/>
              <a:t>and then passes into the</a:t>
            </a:r>
            <a:r>
              <a:rPr lang="en-GB" sz="800" b="1" dirty="0"/>
              <a:t> LEFT VENTRICLE </a:t>
            </a:r>
            <a:r>
              <a:rPr lang="en-GB" sz="800" dirty="0"/>
              <a:t>through the </a:t>
            </a:r>
            <a:r>
              <a:rPr lang="en-GB" sz="800" b="1" dirty="0"/>
              <a:t>valves</a:t>
            </a:r>
            <a:r>
              <a:rPr lang="en-GB" sz="800" dirty="0"/>
              <a:t>. When the left ventricle is full, pressure builds up and blood is pushed out of the heart and into the </a:t>
            </a:r>
            <a:r>
              <a:rPr lang="en-GB" sz="800" b="1" dirty="0"/>
              <a:t>AORTA. </a:t>
            </a:r>
            <a:r>
              <a:rPr lang="en-GB" sz="800" dirty="0"/>
              <a:t>The </a:t>
            </a:r>
            <a:r>
              <a:rPr lang="en-GB" sz="800" b="1" dirty="0"/>
              <a:t>AORTA </a:t>
            </a:r>
            <a:r>
              <a:rPr lang="en-GB" sz="800" dirty="0"/>
              <a:t>carries the blood to the rest of the </a:t>
            </a:r>
            <a:r>
              <a:rPr lang="en-GB" sz="800" b="1" dirty="0"/>
              <a:t>body to deliver the oxygen to tissues and organs that need it for respiration. THE CYCLE STARTS AGAIN</a:t>
            </a:r>
          </a:p>
          <a:p>
            <a:endParaRPr lang="en-GB" sz="1400" dirty="0"/>
          </a:p>
        </p:txBody>
      </p:sp>
      <p:sp>
        <p:nvSpPr>
          <p:cNvPr id="14" name="TextBox 13">
            <a:extLst>
              <a:ext uri="{FF2B5EF4-FFF2-40B4-BE49-F238E27FC236}">
                <a16:creationId xmlns:a16="http://schemas.microsoft.com/office/drawing/2014/main" id="{F79500D5-1407-4717-9F21-7BD1158A3F1C}"/>
              </a:ext>
            </a:extLst>
          </p:cNvPr>
          <p:cNvSpPr txBox="1"/>
          <p:nvPr/>
        </p:nvSpPr>
        <p:spPr>
          <a:xfrm>
            <a:off x="1844246" y="302094"/>
            <a:ext cx="1584753" cy="1077218"/>
          </a:xfrm>
          <a:prstGeom prst="rect">
            <a:avLst/>
          </a:prstGeom>
          <a:noFill/>
        </p:spPr>
        <p:txBody>
          <a:bodyPr wrap="square" rtlCol="0">
            <a:spAutoFit/>
          </a:bodyPr>
          <a:lstStyle/>
          <a:p>
            <a:r>
              <a:rPr lang="en-GB" sz="1000" b="1" dirty="0"/>
              <a:t>Blood goes through the heart twice so we call this a double circulation.</a:t>
            </a:r>
          </a:p>
          <a:p>
            <a:endParaRPr lang="en-GB" sz="1000" b="1" dirty="0"/>
          </a:p>
          <a:p>
            <a:endParaRPr lang="en-GB" sz="1000" b="1" dirty="0"/>
          </a:p>
          <a:p>
            <a:endParaRPr lang="en-GB" sz="1400" dirty="0"/>
          </a:p>
        </p:txBody>
      </p:sp>
      <p:pic>
        <p:nvPicPr>
          <p:cNvPr id="5" name="Picture 4" descr="A close up of a logo&#10;&#10;Description automatically generated">
            <a:extLst>
              <a:ext uri="{FF2B5EF4-FFF2-40B4-BE49-F238E27FC236}">
                <a16:creationId xmlns:a16="http://schemas.microsoft.com/office/drawing/2014/main" id="{854DA189-DDB2-45A6-8C6D-AADEBF7F1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49" y="1023903"/>
            <a:ext cx="3333750" cy="2623567"/>
          </a:xfrm>
          <a:prstGeom prst="rect">
            <a:avLst/>
          </a:prstGeom>
        </p:spPr>
      </p:pic>
      <p:sp>
        <p:nvSpPr>
          <p:cNvPr id="22" name="TextBox 21">
            <a:extLst>
              <a:ext uri="{FF2B5EF4-FFF2-40B4-BE49-F238E27FC236}">
                <a16:creationId xmlns:a16="http://schemas.microsoft.com/office/drawing/2014/main" id="{BEB73F63-EF88-4358-AD25-F751C3CD1676}"/>
              </a:ext>
            </a:extLst>
          </p:cNvPr>
          <p:cNvSpPr txBox="1"/>
          <p:nvPr/>
        </p:nvSpPr>
        <p:spPr>
          <a:xfrm>
            <a:off x="205611" y="3420292"/>
            <a:ext cx="1566039" cy="2308324"/>
          </a:xfrm>
          <a:prstGeom prst="rect">
            <a:avLst/>
          </a:prstGeom>
          <a:noFill/>
        </p:spPr>
        <p:txBody>
          <a:bodyPr wrap="square" rtlCol="0">
            <a:spAutoFit/>
          </a:bodyPr>
          <a:lstStyle/>
          <a:p>
            <a:r>
              <a:rPr lang="en-GB" sz="900" b="1" dirty="0"/>
              <a:t>Blood vessels:</a:t>
            </a:r>
          </a:p>
          <a:p>
            <a:r>
              <a:rPr lang="en-GB" sz="900" dirty="0"/>
              <a:t>There 3 types of blood vessels</a:t>
            </a:r>
          </a:p>
          <a:p>
            <a:pPr marL="228600" indent="-228600">
              <a:buFont typeface="+mj-lt"/>
              <a:buAutoNum type="arabicPeriod"/>
            </a:pPr>
            <a:r>
              <a:rPr lang="en-GB" sz="900" b="1" dirty="0"/>
              <a:t>Arteries</a:t>
            </a:r>
            <a:r>
              <a:rPr lang="en-GB" sz="900" dirty="0"/>
              <a:t>: Carry blood </a:t>
            </a:r>
            <a:r>
              <a:rPr lang="en-GB" sz="900" b="1" dirty="0"/>
              <a:t>AWAY</a:t>
            </a:r>
            <a:r>
              <a:rPr lang="en-GB" sz="900" dirty="0"/>
              <a:t> from the heart to the lungs/body</a:t>
            </a:r>
          </a:p>
          <a:p>
            <a:pPr marL="228600" indent="-228600">
              <a:buFont typeface="+mj-lt"/>
              <a:buAutoNum type="arabicPeriod"/>
            </a:pPr>
            <a:r>
              <a:rPr lang="en-GB" sz="900" b="1" dirty="0"/>
              <a:t>Veins</a:t>
            </a:r>
            <a:r>
              <a:rPr lang="en-GB" sz="900" dirty="0"/>
              <a:t>: carry blood </a:t>
            </a:r>
            <a:r>
              <a:rPr lang="en-GB" sz="900" b="1" dirty="0"/>
              <a:t>IN </a:t>
            </a:r>
            <a:r>
              <a:rPr lang="en-GB" sz="900" dirty="0"/>
              <a:t>to the heart from the lungs or body</a:t>
            </a:r>
          </a:p>
          <a:p>
            <a:pPr marL="228600" indent="-228600">
              <a:buFont typeface="+mj-lt"/>
              <a:buAutoNum type="arabicPeriod"/>
            </a:pPr>
            <a:r>
              <a:rPr lang="en-GB" sz="900" b="1" dirty="0"/>
              <a:t>Capillaries: </a:t>
            </a:r>
            <a:r>
              <a:rPr lang="en-GB" sz="900" dirty="0"/>
              <a:t>are found in organs and this is where diffusion of substances occurs</a:t>
            </a:r>
          </a:p>
          <a:p>
            <a:r>
              <a:rPr lang="en-GB" sz="900" b="1" dirty="0"/>
              <a:t>Valves</a:t>
            </a:r>
            <a:r>
              <a:rPr lang="en-GB" sz="900" dirty="0"/>
              <a:t>: Found in veins and the heart.  They stop blood from flowing backwards. </a:t>
            </a:r>
          </a:p>
        </p:txBody>
      </p:sp>
      <p:pic>
        <p:nvPicPr>
          <p:cNvPr id="7" name="Picture 6" descr="A screenshot of a cell phone&#10;&#10;Description automatically generated">
            <a:extLst>
              <a:ext uri="{FF2B5EF4-FFF2-40B4-BE49-F238E27FC236}">
                <a16:creationId xmlns:a16="http://schemas.microsoft.com/office/drawing/2014/main" id="{BCEA47D1-E261-4829-B047-368EC0E4F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400" y="3465071"/>
            <a:ext cx="1874468" cy="1363657"/>
          </a:xfrm>
          <a:prstGeom prst="rect">
            <a:avLst/>
          </a:prstGeom>
        </p:spPr>
      </p:pic>
      <p:pic>
        <p:nvPicPr>
          <p:cNvPr id="13" name="Picture 12" descr="A picture containing different, row, group, black&#10;&#10;Description automatically generated">
            <a:extLst>
              <a:ext uri="{FF2B5EF4-FFF2-40B4-BE49-F238E27FC236}">
                <a16:creationId xmlns:a16="http://schemas.microsoft.com/office/drawing/2014/main" id="{420B0EA4-CA65-4D40-9522-729CC82228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761" y="4855290"/>
            <a:ext cx="1130796" cy="958915"/>
          </a:xfrm>
          <a:prstGeom prst="rect">
            <a:avLst/>
          </a:prstGeom>
        </p:spPr>
      </p:pic>
      <p:pic>
        <p:nvPicPr>
          <p:cNvPr id="23" name="Picture 22">
            <a:extLst>
              <a:ext uri="{FF2B5EF4-FFF2-40B4-BE49-F238E27FC236}">
                <a16:creationId xmlns:a16="http://schemas.microsoft.com/office/drawing/2014/main" id="{D8592947-D8BB-4504-B510-2B8F295D5935}"/>
              </a:ext>
            </a:extLst>
          </p:cNvPr>
          <p:cNvPicPr>
            <a:picLocks noChangeAspect="1"/>
          </p:cNvPicPr>
          <p:nvPr/>
        </p:nvPicPr>
        <p:blipFill rotWithShape="1">
          <a:blip r:embed="rId5"/>
          <a:srcRect r="30380"/>
          <a:stretch/>
        </p:blipFill>
        <p:spPr>
          <a:xfrm>
            <a:off x="47625" y="5862915"/>
            <a:ext cx="3286124" cy="3352067"/>
          </a:xfrm>
          <a:prstGeom prst="rect">
            <a:avLst/>
          </a:prstGeom>
        </p:spPr>
      </p:pic>
      <p:pic>
        <p:nvPicPr>
          <p:cNvPr id="24" name="Picture 23">
            <a:extLst>
              <a:ext uri="{FF2B5EF4-FFF2-40B4-BE49-F238E27FC236}">
                <a16:creationId xmlns:a16="http://schemas.microsoft.com/office/drawing/2014/main" id="{6BCCCA2D-117A-4853-942B-E2A059022EE2}"/>
              </a:ext>
            </a:extLst>
          </p:cNvPr>
          <p:cNvPicPr>
            <a:picLocks noChangeAspect="1"/>
          </p:cNvPicPr>
          <p:nvPr/>
        </p:nvPicPr>
        <p:blipFill>
          <a:blip r:embed="rId6"/>
          <a:stretch>
            <a:fillRect/>
          </a:stretch>
        </p:blipFill>
        <p:spPr>
          <a:xfrm>
            <a:off x="47624" y="9214982"/>
            <a:ext cx="3381375" cy="662613"/>
          </a:xfrm>
          <a:prstGeom prst="rect">
            <a:avLst/>
          </a:prstGeom>
        </p:spPr>
      </p:pic>
      <p:pic>
        <p:nvPicPr>
          <p:cNvPr id="25" name="Picture 24">
            <a:extLst>
              <a:ext uri="{FF2B5EF4-FFF2-40B4-BE49-F238E27FC236}">
                <a16:creationId xmlns:a16="http://schemas.microsoft.com/office/drawing/2014/main" id="{313A9E39-594B-474D-96DF-3FF9A7271644}"/>
              </a:ext>
            </a:extLst>
          </p:cNvPr>
          <p:cNvPicPr>
            <a:picLocks noChangeAspect="1"/>
          </p:cNvPicPr>
          <p:nvPr/>
        </p:nvPicPr>
        <p:blipFill>
          <a:blip r:embed="rId7"/>
          <a:stretch>
            <a:fillRect/>
          </a:stretch>
        </p:blipFill>
        <p:spPr>
          <a:xfrm>
            <a:off x="3210902" y="4828728"/>
            <a:ext cx="3647098" cy="2084935"/>
          </a:xfrm>
          <a:prstGeom prst="rect">
            <a:avLst/>
          </a:prstGeom>
        </p:spPr>
      </p:pic>
      <p:pic>
        <p:nvPicPr>
          <p:cNvPr id="26" name="Picture 25">
            <a:extLst>
              <a:ext uri="{FF2B5EF4-FFF2-40B4-BE49-F238E27FC236}">
                <a16:creationId xmlns:a16="http://schemas.microsoft.com/office/drawing/2014/main" id="{F0163E86-EE17-4092-A1E7-1914170BA932}"/>
              </a:ext>
            </a:extLst>
          </p:cNvPr>
          <p:cNvPicPr>
            <a:picLocks noChangeAspect="1"/>
          </p:cNvPicPr>
          <p:nvPr/>
        </p:nvPicPr>
        <p:blipFill>
          <a:blip r:embed="rId8"/>
          <a:stretch>
            <a:fillRect/>
          </a:stretch>
        </p:blipFill>
        <p:spPr>
          <a:xfrm>
            <a:off x="3481641" y="6913663"/>
            <a:ext cx="3328735" cy="2700672"/>
          </a:xfrm>
          <a:prstGeom prst="rect">
            <a:avLst/>
          </a:prstGeom>
        </p:spPr>
      </p:pic>
      <p:pic>
        <p:nvPicPr>
          <p:cNvPr id="30" name="Picture 29" descr="A picture containing bottle&#10;&#10;Description automatically generated">
            <a:extLst>
              <a:ext uri="{FF2B5EF4-FFF2-40B4-BE49-F238E27FC236}">
                <a16:creationId xmlns:a16="http://schemas.microsoft.com/office/drawing/2014/main" id="{31C378D3-005A-4002-BC20-5FAB7DAA4B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88164" y="2448749"/>
            <a:ext cx="3064225" cy="2248088"/>
          </a:xfrm>
          <a:prstGeom prst="rect">
            <a:avLst/>
          </a:prstGeom>
        </p:spPr>
      </p:pic>
    </p:spTree>
    <p:extLst>
      <p:ext uri="{BB962C8B-B14F-4D97-AF65-F5344CB8AC3E}">
        <p14:creationId xmlns:p14="http://schemas.microsoft.com/office/powerpoint/2010/main" val="133848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Breathing system , risk factors and cardiovascular disease</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107996"/>
          </a:xfrm>
          <a:prstGeom prst="rect">
            <a:avLst/>
          </a:prstGeom>
          <a:noFill/>
        </p:spPr>
        <p:txBody>
          <a:bodyPr wrap="square" rtlCol="0">
            <a:spAutoFit/>
          </a:bodyPr>
          <a:lstStyle/>
          <a:p>
            <a:r>
              <a:rPr lang="en-GB" sz="1100" dirty="0"/>
              <a:t>The breathing system is made up of organs that are well adapted for gas exchange. We</a:t>
            </a:r>
            <a:r>
              <a:rPr lang="en-GB" sz="1100" b="1" dirty="0"/>
              <a:t> inhale </a:t>
            </a:r>
            <a:r>
              <a:rPr lang="en-GB" sz="1100" dirty="0"/>
              <a:t>air that has a </a:t>
            </a:r>
            <a:r>
              <a:rPr lang="en-GB" sz="1100" b="1" dirty="0"/>
              <a:t>higher percentage oxygen </a:t>
            </a:r>
            <a:r>
              <a:rPr lang="en-GB" sz="1100" dirty="0"/>
              <a:t>and </a:t>
            </a:r>
            <a:r>
              <a:rPr lang="en-GB" sz="1100" b="1" dirty="0"/>
              <a:t>exhale</a:t>
            </a:r>
            <a:r>
              <a:rPr lang="en-GB" sz="1100" dirty="0"/>
              <a:t> air that has a </a:t>
            </a:r>
            <a:r>
              <a:rPr lang="en-GB" sz="1100" b="1" dirty="0"/>
              <a:t>higher percentage of carbon dioxide. </a:t>
            </a:r>
          </a:p>
          <a:p>
            <a:endParaRPr lang="en-GB" sz="1100" b="1" dirty="0"/>
          </a:p>
          <a:p>
            <a:endParaRPr lang="en-GB" sz="1100" dirty="0"/>
          </a:p>
        </p:txBody>
      </p:sp>
      <p:pic>
        <p:nvPicPr>
          <p:cNvPr id="4" name="Picture 3" descr="A close up of text on a white background&#10;&#10;Description automatically generated">
            <a:extLst>
              <a:ext uri="{FF2B5EF4-FFF2-40B4-BE49-F238E27FC236}">
                <a16:creationId xmlns:a16="http://schemas.microsoft.com/office/drawing/2014/main" id="{60CD14D4-AADE-4AB3-928A-52DC3AB345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62" y="1123117"/>
            <a:ext cx="1612576" cy="1433401"/>
          </a:xfrm>
          <a:prstGeom prst="rect">
            <a:avLst/>
          </a:prstGeom>
        </p:spPr>
      </p:pic>
      <p:pic>
        <p:nvPicPr>
          <p:cNvPr id="9" name="Picture 8" descr="A close up of a map&#10;&#10;Description automatically generated">
            <a:extLst>
              <a:ext uri="{FF2B5EF4-FFF2-40B4-BE49-F238E27FC236}">
                <a16:creationId xmlns:a16="http://schemas.microsoft.com/office/drawing/2014/main" id="{945E07C6-54FE-4BB6-B62C-0920F9998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4338" y="1172405"/>
            <a:ext cx="1892787" cy="1467611"/>
          </a:xfrm>
          <a:prstGeom prst="rect">
            <a:avLst/>
          </a:prstGeom>
        </p:spPr>
      </p:pic>
      <p:sp>
        <p:nvSpPr>
          <p:cNvPr id="12" name="TextBox 11">
            <a:extLst>
              <a:ext uri="{FF2B5EF4-FFF2-40B4-BE49-F238E27FC236}">
                <a16:creationId xmlns:a16="http://schemas.microsoft.com/office/drawing/2014/main" id="{F7C5B315-98D5-4229-AA11-BB4C78B6CDCE}"/>
              </a:ext>
            </a:extLst>
          </p:cNvPr>
          <p:cNvSpPr txBox="1"/>
          <p:nvPr/>
        </p:nvSpPr>
        <p:spPr>
          <a:xfrm>
            <a:off x="1951830" y="2463545"/>
            <a:ext cx="1458906" cy="261610"/>
          </a:xfrm>
          <a:prstGeom prst="rect">
            <a:avLst/>
          </a:prstGeom>
          <a:solidFill>
            <a:schemeClr val="bg1"/>
          </a:solidFill>
        </p:spPr>
        <p:txBody>
          <a:bodyPr wrap="square" rtlCol="0">
            <a:spAutoFit/>
          </a:bodyPr>
          <a:lstStyle/>
          <a:p>
            <a:r>
              <a:rPr lang="en-GB" sz="1100" b="1" dirty="0"/>
              <a:t>Inhaling vs exhaling</a:t>
            </a:r>
          </a:p>
        </p:txBody>
      </p:sp>
      <p:sp>
        <p:nvSpPr>
          <p:cNvPr id="18" name="TextBox 17">
            <a:extLst>
              <a:ext uri="{FF2B5EF4-FFF2-40B4-BE49-F238E27FC236}">
                <a16:creationId xmlns:a16="http://schemas.microsoft.com/office/drawing/2014/main" id="{A79BCD60-3F5A-4F90-A959-ECFCBB0B5803}"/>
              </a:ext>
            </a:extLst>
          </p:cNvPr>
          <p:cNvSpPr txBox="1"/>
          <p:nvPr/>
        </p:nvSpPr>
        <p:spPr>
          <a:xfrm>
            <a:off x="55569" y="2477293"/>
            <a:ext cx="1896260" cy="246221"/>
          </a:xfrm>
          <a:prstGeom prst="rect">
            <a:avLst/>
          </a:prstGeom>
          <a:solidFill>
            <a:schemeClr val="bg1"/>
          </a:solidFill>
        </p:spPr>
        <p:txBody>
          <a:bodyPr wrap="square" rtlCol="0">
            <a:spAutoFit/>
          </a:bodyPr>
          <a:lstStyle/>
          <a:p>
            <a:r>
              <a:rPr lang="en-GB" sz="1000" b="1" dirty="0"/>
              <a:t>Parts of the breathing system</a:t>
            </a:r>
          </a:p>
        </p:txBody>
      </p:sp>
      <p:pic>
        <p:nvPicPr>
          <p:cNvPr id="14" name="Picture 13" descr="A screenshot of a cell phone&#10;&#10;Description automatically generated">
            <a:extLst>
              <a:ext uri="{FF2B5EF4-FFF2-40B4-BE49-F238E27FC236}">
                <a16:creationId xmlns:a16="http://schemas.microsoft.com/office/drawing/2014/main" id="{ED7536F7-E923-45D1-AFFA-9BEC4B9AB851}"/>
              </a:ext>
            </a:extLst>
          </p:cNvPr>
          <p:cNvPicPr>
            <a:picLocks noChangeAspect="1"/>
          </p:cNvPicPr>
          <p:nvPr/>
        </p:nvPicPr>
        <p:blipFill rotWithShape="1">
          <a:blip r:embed="rId4">
            <a:extLst>
              <a:ext uri="{28A0092B-C50C-407E-A947-70E740481C1C}">
                <a14:useLocalDpi xmlns:a14="http://schemas.microsoft.com/office/drawing/2010/main" val="0"/>
              </a:ext>
            </a:extLst>
          </a:blip>
          <a:srcRect b="8844"/>
          <a:stretch/>
        </p:blipFill>
        <p:spPr>
          <a:xfrm>
            <a:off x="-1" y="2696188"/>
            <a:ext cx="3476625" cy="2379340"/>
          </a:xfrm>
          <a:prstGeom prst="rect">
            <a:avLst/>
          </a:prstGeom>
        </p:spPr>
      </p:pic>
      <p:sp>
        <p:nvSpPr>
          <p:cNvPr id="26" name="TextBox 25">
            <a:extLst>
              <a:ext uri="{FF2B5EF4-FFF2-40B4-BE49-F238E27FC236}">
                <a16:creationId xmlns:a16="http://schemas.microsoft.com/office/drawing/2014/main" id="{90609888-8F76-4202-AB34-2EF404FA67AB}"/>
              </a:ext>
            </a:extLst>
          </p:cNvPr>
          <p:cNvSpPr txBox="1"/>
          <p:nvPr/>
        </p:nvSpPr>
        <p:spPr>
          <a:xfrm>
            <a:off x="161762" y="4962688"/>
            <a:ext cx="3292319" cy="3785652"/>
          </a:xfrm>
          <a:prstGeom prst="rect">
            <a:avLst/>
          </a:prstGeom>
          <a:noFill/>
        </p:spPr>
        <p:txBody>
          <a:bodyPr wrap="square" rtlCol="0">
            <a:spAutoFit/>
          </a:bodyPr>
          <a:lstStyle/>
          <a:p>
            <a:r>
              <a:rPr lang="en-GB" sz="1000" b="1" u="sng" dirty="0"/>
              <a:t>Cardiovascular Diseases and Coronary Heart Disease </a:t>
            </a:r>
          </a:p>
          <a:p>
            <a:r>
              <a:rPr lang="en-GB" sz="1000" b="1" dirty="0"/>
              <a:t>Cardiovascular diseases </a:t>
            </a:r>
            <a:r>
              <a:rPr lang="en-GB" sz="1000" dirty="0"/>
              <a:t>are diseases that affect blood vessels in the circulatory system</a:t>
            </a:r>
            <a:r>
              <a:rPr lang="en-GB" sz="1000" b="1" dirty="0"/>
              <a:t>. These can be:</a:t>
            </a:r>
          </a:p>
          <a:p>
            <a:pPr marL="228600" indent="-228600">
              <a:buFont typeface="+mj-lt"/>
              <a:buAutoNum type="arabicPeriod"/>
            </a:pPr>
            <a:r>
              <a:rPr lang="en-GB" sz="1000" b="1" dirty="0"/>
              <a:t>Build up of cholesterol in arteries</a:t>
            </a:r>
          </a:p>
          <a:p>
            <a:pPr marL="228600" indent="-228600">
              <a:buFont typeface="+mj-lt"/>
              <a:buAutoNum type="arabicPeriod"/>
            </a:pPr>
            <a:r>
              <a:rPr lang="en-GB" sz="1000" b="1" dirty="0"/>
              <a:t>Faulty valves</a:t>
            </a:r>
          </a:p>
          <a:p>
            <a:r>
              <a:rPr lang="en-GB" sz="1000" dirty="0"/>
              <a:t>Build up of</a:t>
            </a:r>
            <a:r>
              <a:rPr lang="en-GB" sz="1000" b="1" dirty="0"/>
              <a:t> cholesterol </a:t>
            </a:r>
            <a:r>
              <a:rPr lang="en-GB" sz="1000" dirty="0"/>
              <a:t>causes </a:t>
            </a:r>
            <a:r>
              <a:rPr lang="en-GB" sz="1000" b="1" dirty="0"/>
              <a:t>arteries to get blocked </a:t>
            </a:r>
            <a:r>
              <a:rPr lang="en-GB" sz="1000" dirty="0"/>
              <a:t>and the </a:t>
            </a:r>
            <a:r>
              <a:rPr lang="en-GB" sz="1000" b="1" dirty="0"/>
              <a:t>blood pressure to increase. </a:t>
            </a:r>
            <a:r>
              <a:rPr lang="en-GB" sz="1000" dirty="0"/>
              <a:t>This can lead to the artery tearing and </a:t>
            </a:r>
            <a:r>
              <a:rPr lang="en-GB" sz="1000" b="1" dirty="0"/>
              <a:t>blood clots </a:t>
            </a:r>
            <a:r>
              <a:rPr lang="en-GB" sz="1000" dirty="0"/>
              <a:t>forming. Blood clots can then travel to other parts f the body such as the brain and lead to </a:t>
            </a:r>
            <a:r>
              <a:rPr lang="en-GB" sz="1000" b="1" dirty="0"/>
              <a:t>strokes.</a:t>
            </a:r>
          </a:p>
          <a:p>
            <a:r>
              <a:rPr lang="en-GB" sz="1000" b="1" dirty="0"/>
              <a:t>Faulty valves </a:t>
            </a:r>
            <a:r>
              <a:rPr lang="en-GB" sz="1000" dirty="0"/>
              <a:t>can mean than </a:t>
            </a:r>
            <a:r>
              <a:rPr lang="en-GB" sz="1000" b="1" dirty="0"/>
              <a:t>back flow </a:t>
            </a:r>
            <a:r>
              <a:rPr lang="en-GB" sz="1000" dirty="0"/>
              <a:t>occurs in veins which would affect </a:t>
            </a:r>
            <a:r>
              <a:rPr lang="en-GB" sz="1000" b="1" dirty="0"/>
              <a:t>circulation</a:t>
            </a:r>
            <a:endParaRPr lang="en-GB" sz="1000" dirty="0"/>
          </a:p>
          <a:p>
            <a:r>
              <a:rPr lang="en-GB" sz="1000" b="1" u="sng" dirty="0"/>
              <a:t>Coronary Heart disease (CHD)</a:t>
            </a:r>
          </a:p>
          <a:p>
            <a:r>
              <a:rPr lang="en-GB" sz="1000" dirty="0"/>
              <a:t>CHD affects the </a:t>
            </a:r>
            <a:r>
              <a:rPr lang="en-GB" sz="1000" b="1" dirty="0"/>
              <a:t>coronary arteries </a:t>
            </a:r>
            <a:r>
              <a:rPr lang="en-GB" sz="1000" dirty="0"/>
              <a:t>that supply the heart with blood rich in </a:t>
            </a:r>
            <a:r>
              <a:rPr lang="en-GB" sz="1000" b="1" dirty="0"/>
              <a:t>oxygen and nutrients</a:t>
            </a:r>
            <a:r>
              <a:rPr lang="en-GB" sz="1000" dirty="0"/>
              <a:t>. If these arteries are blocked that section of the heart cannot get the nutrients and oxygen needed for </a:t>
            </a:r>
            <a:r>
              <a:rPr lang="en-GB" sz="1000" b="1" dirty="0"/>
              <a:t>respiration</a:t>
            </a:r>
            <a:r>
              <a:rPr lang="en-GB" sz="1000" dirty="0"/>
              <a:t> and s it will stop working. This is a </a:t>
            </a:r>
            <a:r>
              <a:rPr lang="en-GB" sz="1000" b="1" dirty="0"/>
              <a:t>heart attack</a:t>
            </a:r>
          </a:p>
          <a:p>
            <a:r>
              <a:rPr lang="en-GB" sz="1000" b="1" u="sng" dirty="0"/>
              <a:t>Risk factors</a:t>
            </a:r>
          </a:p>
          <a:p>
            <a:r>
              <a:rPr lang="en-GB" sz="1000" dirty="0"/>
              <a:t>Risk factors are things that increase the chances of you developing CVD/CHD. These include: </a:t>
            </a:r>
          </a:p>
          <a:p>
            <a:r>
              <a:rPr lang="en-GB" sz="1000" b="1" dirty="0"/>
              <a:t>Smoking, obesity, alcohol, High salt diet etc</a:t>
            </a:r>
          </a:p>
          <a:p>
            <a:r>
              <a:rPr lang="en-GB" sz="1000" b="1" dirty="0"/>
              <a:t>If the heart or valves are damaged sometimes a transplant is needed, Stents can also be used to unclog arteries</a:t>
            </a:r>
          </a:p>
        </p:txBody>
      </p:sp>
      <p:pic>
        <p:nvPicPr>
          <p:cNvPr id="21" name="Picture 20" descr="A close up of a flag&#10;&#10;Description automatically generated">
            <a:extLst>
              <a:ext uri="{FF2B5EF4-FFF2-40B4-BE49-F238E27FC236}">
                <a16:creationId xmlns:a16="http://schemas.microsoft.com/office/drawing/2014/main" id="{AACF2E2E-AFA8-4F50-8E0E-76749EC036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811" y="8782883"/>
            <a:ext cx="1687109" cy="938455"/>
          </a:xfrm>
          <a:prstGeom prst="rect">
            <a:avLst/>
          </a:prstGeom>
        </p:spPr>
      </p:pic>
      <p:pic>
        <p:nvPicPr>
          <p:cNvPr id="24" name="Picture 23">
            <a:extLst>
              <a:ext uri="{FF2B5EF4-FFF2-40B4-BE49-F238E27FC236}">
                <a16:creationId xmlns:a16="http://schemas.microsoft.com/office/drawing/2014/main" id="{ACFEAFD7-6109-4792-86E7-C3909F3D6BE8}"/>
              </a:ext>
            </a:extLst>
          </p:cNvPr>
          <p:cNvPicPr>
            <a:picLocks noChangeAspect="1"/>
          </p:cNvPicPr>
          <p:nvPr/>
        </p:nvPicPr>
        <p:blipFill>
          <a:blip r:embed="rId6"/>
          <a:stretch>
            <a:fillRect/>
          </a:stretch>
        </p:blipFill>
        <p:spPr>
          <a:xfrm>
            <a:off x="3410736" y="6790333"/>
            <a:ext cx="3315390" cy="2992024"/>
          </a:xfrm>
          <a:prstGeom prst="rect">
            <a:avLst/>
          </a:prstGeom>
        </p:spPr>
      </p:pic>
      <p:pic>
        <p:nvPicPr>
          <p:cNvPr id="25" name="Picture 24">
            <a:extLst>
              <a:ext uri="{FF2B5EF4-FFF2-40B4-BE49-F238E27FC236}">
                <a16:creationId xmlns:a16="http://schemas.microsoft.com/office/drawing/2014/main" id="{B0F569F9-C5FB-41A2-848C-EDE3B7249386}"/>
              </a:ext>
            </a:extLst>
          </p:cNvPr>
          <p:cNvPicPr>
            <a:picLocks noChangeAspect="1"/>
          </p:cNvPicPr>
          <p:nvPr/>
        </p:nvPicPr>
        <p:blipFill>
          <a:blip r:embed="rId7"/>
          <a:stretch>
            <a:fillRect/>
          </a:stretch>
        </p:blipFill>
        <p:spPr>
          <a:xfrm>
            <a:off x="3973107" y="3159538"/>
            <a:ext cx="2723131" cy="2029040"/>
          </a:xfrm>
          <a:prstGeom prst="rect">
            <a:avLst/>
          </a:prstGeom>
        </p:spPr>
      </p:pic>
      <p:pic>
        <p:nvPicPr>
          <p:cNvPr id="30" name="Picture 29" descr="A picture containing food&#10;&#10;Description automatically generated">
            <a:extLst>
              <a:ext uri="{FF2B5EF4-FFF2-40B4-BE49-F238E27FC236}">
                <a16:creationId xmlns:a16="http://schemas.microsoft.com/office/drawing/2014/main" id="{6FE9DA7C-46AF-4639-8E04-64D680F56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6624" y="5020328"/>
            <a:ext cx="3212859" cy="1775867"/>
          </a:xfrm>
          <a:prstGeom prst="rect">
            <a:avLst/>
          </a:prstGeom>
        </p:spPr>
      </p:pic>
      <p:pic>
        <p:nvPicPr>
          <p:cNvPr id="23" name="Picture 22">
            <a:extLst>
              <a:ext uri="{FF2B5EF4-FFF2-40B4-BE49-F238E27FC236}">
                <a16:creationId xmlns:a16="http://schemas.microsoft.com/office/drawing/2014/main" id="{19A507CE-1340-43E9-A573-54F8831E7962}"/>
              </a:ext>
            </a:extLst>
          </p:cNvPr>
          <p:cNvPicPr>
            <a:picLocks noChangeAspect="1"/>
          </p:cNvPicPr>
          <p:nvPr/>
        </p:nvPicPr>
        <p:blipFill rotWithShape="1">
          <a:blip r:embed="rId9"/>
          <a:srcRect b="34626"/>
          <a:stretch/>
        </p:blipFill>
        <p:spPr>
          <a:xfrm>
            <a:off x="2022794" y="8748339"/>
            <a:ext cx="2812412" cy="1084113"/>
          </a:xfrm>
          <a:prstGeom prst="rect">
            <a:avLst/>
          </a:prstGeom>
        </p:spPr>
      </p:pic>
      <p:sp>
        <p:nvSpPr>
          <p:cNvPr id="34" name="Rectangle 33">
            <a:extLst>
              <a:ext uri="{FF2B5EF4-FFF2-40B4-BE49-F238E27FC236}">
                <a16:creationId xmlns:a16="http://schemas.microsoft.com/office/drawing/2014/main" id="{55670785-7587-4CF6-8F84-F0D71B6BB548}"/>
              </a:ext>
            </a:extLst>
          </p:cNvPr>
          <p:cNvSpPr/>
          <p:nvPr/>
        </p:nvSpPr>
        <p:spPr>
          <a:xfrm>
            <a:off x="3730344" y="386595"/>
            <a:ext cx="2723131" cy="2446824"/>
          </a:xfrm>
          <a:prstGeom prst="rect">
            <a:avLst/>
          </a:prstGeom>
          <a:ln w="38100">
            <a:solidFill>
              <a:srgbClr val="FFFF00"/>
            </a:solid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t>Describe how each of the following increases gas exchange:</a:t>
            </a:r>
          </a:p>
          <a:p>
            <a:pPr marL="171450" indent="-171450">
              <a:buFont typeface="Arial" panose="020B0604020202020204" pitchFamily="34" charset="0"/>
              <a:buChar char="•"/>
            </a:pPr>
            <a:r>
              <a:rPr lang="en-GB" sz="900" dirty="0"/>
              <a:t>Good ventilation?</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Good circulation?</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A large surface area?</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Moist surface?</a:t>
            </a:r>
          </a:p>
          <a:p>
            <a:r>
              <a:rPr lang="en-GB" sz="900" b="1" dirty="0"/>
              <a:t>_____________________________________________________________________________________</a:t>
            </a:r>
          </a:p>
          <a:p>
            <a:pPr marL="171450" indent="-171450">
              <a:buFont typeface="Arial" panose="020B0604020202020204" pitchFamily="34" charset="0"/>
              <a:buChar char="•"/>
            </a:pPr>
            <a:r>
              <a:rPr lang="en-GB" sz="900" dirty="0"/>
              <a:t>Short diffusion distance?</a:t>
            </a:r>
          </a:p>
          <a:p>
            <a:r>
              <a:rPr lang="en-GB" sz="900" b="1" dirty="0"/>
              <a:t>________________________________________________________________________________________</a:t>
            </a:r>
          </a:p>
        </p:txBody>
      </p:sp>
      <p:pic>
        <p:nvPicPr>
          <p:cNvPr id="32" name="Picture 31" descr="A picture containing drawing&#10;&#10;Description automatically generated">
            <a:extLst>
              <a:ext uri="{FF2B5EF4-FFF2-40B4-BE49-F238E27FC236}">
                <a16:creationId xmlns:a16="http://schemas.microsoft.com/office/drawing/2014/main" id="{23E3A074-4E61-4A8F-815D-F2883ECE98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99998" y="8608294"/>
            <a:ext cx="1467082" cy="1064353"/>
          </a:xfrm>
          <a:prstGeom prst="rect">
            <a:avLst/>
          </a:prstGeom>
        </p:spPr>
      </p:pic>
      <p:sp>
        <p:nvSpPr>
          <p:cNvPr id="33" name="TextBox 32">
            <a:extLst>
              <a:ext uri="{FF2B5EF4-FFF2-40B4-BE49-F238E27FC236}">
                <a16:creationId xmlns:a16="http://schemas.microsoft.com/office/drawing/2014/main" id="{141776E6-0CAE-4450-AB81-8EF36BD4BC7B}"/>
              </a:ext>
            </a:extLst>
          </p:cNvPr>
          <p:cNvSpPr txBox="1"/>
          <p:nvPr/>
        </p:nvSpPr>
        <p:spPr>
          <a:xfrm flipH="1">
            <a:off x="4967079" y="8566200"/>
            <a:ext cx="1890919" cy="1323439"/>
          </a:xfrm>
          <a:prstGeom prst="rect">
            <a:avLst/>
          </a:prstGeom>
          <a:solidFill>
            <a:schemeClr val="bg1"/>
          </a:solidFill>
        </p:spPr>
        <p:txBody>
          <a:bodyPr wrap="square" rtlCol="0">
            <a:spAutoFit/>
          </a:bodyPr>
          <a:lstStyle/>
          <a:p>
            <a:r>
              <a:rPr lang="en-GB" sz="1000" b="1" dirty="0"/>
              <a:t>Name parts C and D</a:t>
            </a:r>
          </a:p>
          <a:p>
            <a:endParaRPr lang="en-GB" sz="1000" b="1" dirty="0"/>
          </a:p>
          <a:p>
            <a:endParaRPr lang="en-GB" sz="1000" b="1" dirty="0"/>
          </a:p>
          <a:p>
            <a:r>
              <a:rPr lang="en-GB" sz="1000" b="1" dirty="0"/>
              <a:t>Using letter A and B explain what happens during gas exchange</a:t>
            </a:r>
          </a:p>
          <a:p>
            <a:endParaRPr lang="en-GB" sz="1000" b="1" dirty="0"/>
          </a:p>
          <a:p>
            <a:endParaRPr lang="en-GB" sz="1000" b="1" dirty="0"/>
          </a:p>
        </p:txBody>
      </p:sp>
    </p:spTree>
    <p:extLst>
      <p:ext uri="{BB962C8B-B14F-4D97-AF65-F5344CB8AC3E}">
        <p14:creationId xmlns:p14="http://schemas.microsoft.com/office/powerpoint/2010/main" val="2690442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600438"/>
          </a:xfrm>
          <a:prstGeom prst="rect">
            <a:avLst/>
          </a:prstGeom>
          <a:noFill/>
        </p:spPr>
        <p:txBody>
          <a:bodyPr wrap="square" rtlCol="0">
            <a:spAutoFit/>
          </a:bodyPr>
          <a:lstStyle/>
          <a:p>
            <a:pPr algn="ctr"/>
            <a:r>
              <a:rPr lang="en-GB" sz="1200" b="1" dirty="0"/>
              <a:t>Infection and response revision</a:t>
            </a:r>
          </a:p>
          <a:p>
            <a:pPr algn="ctr"/>
            <a:r>
              <a:rPr lang="en-GB" sz="900" dirty="0"/>
              <a:t>Keywords: pathogen, microorganism, white blood cells, antibody, antitoxin, physical barriers, vaccines, TMV, crown gall, rose black spot, gonorrhoea, measles, HIV, salmonella, malaria, protist, mosquito, athletes foot, engulf, phagocytosis, pain killers</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Define the following:</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Physical and chemical barriers to pathogens</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2809848" cy="1277273"/>
          </a:xfrm>
          <a:prstGeom prst="rect">
            <a:avLst/>
          </a:prstGeom>
          <a:noFill/>
        </p:spPr>
        <p:txBody>
          <a:bodyPr wrap="square" rtlCol="0">
            <a:spAutoFit/>
          </a:bodyPr>
          <a:lstStyle/>
          <a:p>
            <a:r>
              <a:rPr lang="en-GB" sz="1100" dirty="0"/>
              <a:t>Pathogens are microorganisms that cause disease and the body has to main ways from protecting us from them:</a:t>
            </a:r>
          </a:p>
          <a:p>
            <a:pPr marL="228600" indent="-228600">
              <a:buFont typeface="+mj-lt"/>
              <a:buAutoNum type="arabicPeriod"/>
            </a:pPr>
            <a:r>
              <a:rPr lang="en-GB" sz="1100" dirty="0"/>
              <a:t>Physical and chemical barriers that prevent pathogens entering the body</a:t>
            </a:r>
          </a:p>
          <a:p>
            <a:pPr marL="228600" indent="-228600">
              <a:buFont typeface="+mj-lt"/>
              <a:buAutoNum type="arabicPeriod"/>
            </a:pPr>
            <a:r>
              <a:rPr lang="en-GB" sz="1100" dirty="0"/>
              <a:t>Action of white blood cells which helps destroy pathogens their effects</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-pathogen</a:t>
            </a:r>
          </a:p>
          <a:p>
            <a:r>
              <a:rPr lang="en-GB" sz="1100" dirty="0"/>
              <a:t>-antibody</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-toxin</a:t>
            </a:r>
          </a:p>
          <a:p>
            <a:r>
              <a:rPr lang="en-GB" sz="1100" dirty="0"/>
              <a:t>-medicine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-vector</a:t>
            </a:r>
          </a:p>
          <a:p>
            <a:r>
              <a:rPr lang="en-GB" sz="1100" dirty="0"/>
              <a:t>-microorganism</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-prokaryote</a:t>
            </a:r>
          </a:p>
          <a:p>
            <a:r>
              <a:rPr lang="en-GB" sz="1100" dirty="0"/>
              <a:t>-enzyme</a:t>
            </a:r>
          </a:p>
        </p:txBody>
      </p:sp>
      <p:pic>
        <p:nvPicPr>
          <p:cNvPr id="3" name="Picture 2" descr="A close up of text on a white background&#10;&#10;Description automatically generated">
            <a:extLst>
              <a:ext uri="{FF2B5EF4-FFF2-40B4-BE49-F238E27FC236}">
                <a16:creationId xmlns:a16="http://schemas.microsoft.com/office/drawing/2014/main" id="{6919D731-E2D6-48DC-901A-FCF0E2863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9" y="3108914"/>
            <a:ext cx="2855451" cy="2446498"/>
          </a:xfrm>
          <a:prstGeom prst="rect">
            <a:avLst/>
          </a:prstGeom>
        </p:spPr>
      </p:pic>
      <p:sp>
        <p:nvSpPr>
          <p:cNvPr id="5" name="TextBox 4">
            <a:extLst>
              <a:ext uri="{FF2B5EF4-FFF2-40B4-BE49-F238E27FC236}">
                <a16:creationId xmlns:a16="http://schemas.microsoft.com/office/drawing/2014/main" id="{B0605B6B-1049-41D8-8524-5F854538CF8D}"/>
              </a:ext>
            </a:extLst>
          </p:cNvPr>
          <p:cNvSpPr txBox="1"/>
          <p:nvPr/>
        </p:nvSpPr>
        <p:spPr>
          <a:xfrm>
            <a:off x="3559958" y="1728502"/>
            <a:ext cx="2419313" cy="338554"/>
          </a:xfrm>
          <a:prstGeom prst="rect">
            <a:avLst/>
          </a:prstGeom>
          <a:noFill/>
        </p:spPr>
        <p:txBody>
          <a:bodyPr wrap="square" rtlCol="0">
            <a:spAutoFit/>
          </a:bodyPr>
          <a:lstStyle/>
          <a:p>
            <a:r>
              <a:rPr lang="en-GB" sz="1600" b="1" dirty="0"/>
              <a:t>How pathogens spread</a:t>
            </a:r>
          </a:p>
        </p:txBody>
      </p:sp>
      <p:pic>
        <p:nvPicPr>
          <p:cNvPr id="7" name="Picture 6" descr="A screenshot of a social media post&#10;&#10;Description automatically generated">
            <a:extLst>
              <a:ext uri="{FF2B5EF4-FFF2-40B4-BE49-F238E27FC236}">
                <a16:creationId xmlns:a16="http://schemas.microsoft.com/office/drawing/2014/main" id="{57000C39-C263-4F39-ABAF-247E9D646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519" y="2074004"/>
            <a:ext cx="4058609" cy="3407128"/>
          </a:xfrm>
          <a:prstGeom prst="rect">
            <a:avLst/>
          </a:prstGeom>
        </p:spPr>
      </p:pic>
      <p:pic>
        <p:nvPicPr>
          <p:cNvPr id="8" name="Picture 7">
            <a:extLst>
              <a:ext uri="{FF2B5EF4-FFF2-40B4-BE49-F238E27FC236}">
                <a16:creationId xmlns:a16="http://schemas.microsoft.com/office/drawing/2014/main" id="{96E1AE2A-4E88-471A-A0AD-31A6930FC527}"/>
              </a:ext>
            </a:extLst>
          </p:cNvPr>
          <p:cNvPicPr>
            <a:picLocks noChangeAspect="1"/>
          </p:cNvPicPr>
          <p:nvPr/>
        </p:nvPicPr>
        <p:blipFill>
          <a:blip r:embed="rId4"/>
          <a:stretch>
            <a:fillRect/>
          </a:stretch>
        </p:blipFill>
        <p:spPr>
          <a:xfrm>
            <a:off x="79149" y="5889839"/>
            <a:ext cx="2968851" cy="1649184"/>
          </a:xfrm>
          <a:prstGeom prst="rect">
            <a:avLst/>
          </a:prstGeom>
        </p:spPr>
      </p:pic>
      <p:pic>
        <p:nvPicPr>
          <p:cNvPr id="10" name="Picture 9">
            <a:extLst>
              <a:ext uri="{FF2B5EF4-FFF2-40B4-BE49-F238E27FC236}">
                <a16:creationId xmlns:a16="http://schemas.microsoft.com/office/drawing/2014/main" id="{909FD37C-C281-4EBF-91E1-F37B23301247}"/>
              </a:ext>
            </a:extLst>
          </p:cNvPr>
          <p:cNvPicPr>
            <a:picLocks noChangeAspect="1"/>
          </p:cNvPicPr>
          <p:nvPr/>
        </p:nvPicPr>
        <p:blipFill>
          <a:blip r:embed="rId5"/>
          <a:stretch>
            <a:fillRect/>
          </a:stretch>
        </p:blipFill>
        <p:spPr>
          <a:xfrm>
            <a:off x="64397" y="5480698"/>
            <a:ext cx="2968852" cy="409575"/>
          </a:xfrm>
          <a:prstGeom prst="rect">
            <a:avLst/>
          </a:prstGeom>
        </p:spPr>
      </p:pic>
      <p:pic>
        <p:nvPicPr>
          <p:cNvPr id="12" name="Picture 11">
            <a:extLst>
              <a:ext uri="{FF2B5EF4-FFF2-40B4-BE49-F238E27FC236}">
                <a16:creationId xmlns:a16="http://schemas.microsoft.com/office/drawing/2014/main" id="{9896A4B7-BD67-4AC2-BE33-EFB92E273914}"/>
              </a:ext>
            </a:extLst>
          </p:cNvPr>
          <p:cNvPicPr>
            <a:picLocks noChangeAspect="1"/>
          </p:cNvPicPr>
          <p:nvPr/>
        </p:nvPicPr>
        <p:blipFill>
          <a:blip r:embed="rId6"/>
          <a:stretch>
            <a:fillRect/>
          </a:stretch>
        </p:blipFill>
        <p:spPr>
          <a:xfrm>
            <a:off x="3048000" y="5488080"/>
            <a:ext cx="3653332" cy="4313145"/>
          </a:xfrm>
          <a:prstGeom prst="rect">
            <a:avLst/>
          </a:prstGeom>
        </p:spPr>
      </p:pic>
      <p:pic>
        <p:nvPicPr>
          <p:cNvPr id="11" name="Picture 10">
            <a:extLst>
              <a:ext uri="{FF2B5EF4-FFF2-40B4-BE49-F238E27FC236}">
                <a16:creationId xmlns:a16="http://schemas.microsoft.com/office/drawing/2014/main" id="{F7B43BE7-15DD-4524-A1A1-9FD3501950BD}"/>
              </a:ext>
            </a:extLst>
          </p:cNvPr>
          <p:cNvPicPr>
            <a:picLocks noChangeAspect="1"/>
          </p:cNvPicPr>
          <p:nvPr/>
        </p:nvPicPr>
        <p:blipFill>
          <a:blip r:embed="rId7"/>
          <a:stretch>
            <a:fillRect/>
          </a:stretch>
        </p:blipFill>
        <p:spPr>
          <a:xfrm>
            <a:off x="64397" y="7677850"/>
            <a:ext cx="3107428" cy="500223"/>
          </a:xfrm>
          <a:prstGeom prst="rect">
            <a:avLst/>
          </a:prstGeom>
        </p:spPr>
      </p:pic>
      <p:pic>
        <p:nvPicPr>
          <p:cNvPr id="14" name="Picture 13">
            <a:extLst>
              <a:ext uri="{FF2B5EF4-FFF2-40B4-BE49-F238E27FC236}">
                <a16:creationId xmlns:a16="http://schemas.microsoft.com/office/drawing/2014/main" id="{923B32F9-1748-456B-B40B-8C53516CEFEF}"/>
              </a:ext>
            </a:extLst>
          </p:cNvPr>
          <p:cNvPicPr>
            <a:picLocks noChangeAspect="1"/>
          </p:cNvPicPr>
          <p:nvPr/>
        </p:nvPicPr>
        <p:blipFill>
          <a:blip r:embed="rId8"/>
          <a:stretch>
            <a:fillRect/>
          </a:stretch>
        </p:blipFill>
        <p:spPr>
          <a:xfrm>
            <a:off x="48700" y="8117958"/>
            <a:ext cx="3380297" cy="1643943"/>
          </a:xfrm>
          <a:prstGeom prst="rect">
            <a:avLst/>
          </a:prstGeom>
        </p:spPr>
      </p:pic>
    </p:spTree>
    <p:extLst>
      <p:ext uri="{BB962C8B-B14F-4D97-AF65-F5344CB8AC3E}">
        <p14:creationId xmlns:p14="http://schemas.microsoft.com/office/powerpoint/2010/main" val="4186804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Plant and animal diseases</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446550"/>
          </a:xfrm>
          <a:prstGeom prst="rect">
            <a:avLst/>
          </a:prstGeom>
          <a:noFill/>
        </p:spPr>
        <p:txBody>
          <a:bodyPr wrap="square" rtlCol="0">
            <a:spAutoFit/>
          </a:bodyPr>
          <a:lstStyle/>
          <a:p>
            <a:r>
              <a:rPr lang="en-GB" sz="1100" dirty="0"/>
              <a:t>Plant Diseases</a:t>
            </a:r>
          </a:p>
          <a:p>
            <a:r>
              <a:rPr lang="en-GB" sz="1100" dirty="0"/>
              <a:t>Plants can also get infected by viruses, bacteria and fungi and these diseases will show certain symptoms the plant diseases you need to know are shown in the table below:</a:t>
            </a:r>
          </a:p>
          <a:p>
            <a:endParaRPr lang="en-GB" sz="1100" b="1" dirty="0"/>
          </a:p>
          <a:p>
            <a:endParaRPr lang="en-GB" sz="1100" b="1" dirty="0"/>
          </a:p>
          <a:p>
            <a:endParaRPr lang="en-GB" sz="1100" dirty="0"/>
          </a:p>
        </p:txBody>
      </p:sp>
      <p:sp>
        <p:nvSpPr>
          <p:cNvPr id="12" name="TextBox 11">
            <a:extLst>
              <a:ext uri="{FF2B5EF4-FFF2-40B4-BE49-F238E27FC236}">
                <a16:creationId xmlns:a16="http://schemas.microsoft.com/office/drawing/2014/main" id="{F7C5B315-98D5-4229-AA11-BB4C78B6CDCE}"/>
              </a:ext>
            </a:extLst>
          </p:cNvPr>
          <p:cNvSpPr txBox="1"/>
          <p:nvPr/>
        </p:nvSpPr>
        <p:spPr>
          <a:xfrm>
            <a:off x="1951830" y="2463545"/>
            <a:ext cx="1458906" cy="261610"/>
          </a:xfrm>
          <a:prstGeom prst="rect">
            <a:avLst/>
          </a:prstGeom>
          <a:solidFill>
            <a:schemeClr val="bg1"/>
          </a:solidFill>
        </p:spPr>
        <p:txBody>
          <a:bodyPr wrap="square" rtlCol="0">
            <a:spAutoFit/>
          </a:bodyPr>
          <a:lstStyle/>
          <a:p>
            <a:r>
              <a:rPr lang="en-GB" sz="1100" b="1" dirty="0"/>
              <a:t>Inhaling vs exhaling</a:t>
            </a:r>
          </a:p>
        </p:txBody>
      </p:sp>
      <p:sp>
        <p:nvSpPr>
          <p:cNvPr id="18" name="TextBox 17">
            <a:extLst>
              <a:ext uri="{FF2B5EF4-FFF2-40B4-BE49-F238E27FC236}">
                <a16:creationId xmlns:a16="http://schemas.microsoft.com/office/drawing/2014/main" id="{A79BCD60-3F5A-4F90-A959-ECFCBB0B5803}"/>
              </a:ext>
            </a:extLst>
          </p:cNvPr>
          <p:cNvSpPr txBox="1"/>
          <p:nvPr/>
        </p:nvSpPr>
        <p:spPr>
          <a:xfrm>
            <a:off x="55569" y="2477293"/>
            <a:ext cx="1896260" cy="246221"/>
          </a:xfrm>
          <a:prstGeom prst="rect">
            <a:avLst/>
          </a:prstGeom>
          <a:solidFill>
            <a:schemeClr val="bg1"/>
          </a:solidFill>
        </p:spPr>
        <p:txBody>
          <a:bodyPr wrap="square" rtlCol="0">
            <a:spAutoFit/>
          </a:bodyPr>
          <a:lstStyle/>
          <a:p>
            <a:r>
              <a:rPr lang="en-GB" sz="1000" b="1" dirty="0"/>
              <a:t>Parts of the breathing system</a:t>
            </a:r>
          </a:p>
        </p:txBody>
      </p:sp>
      <p:sp>
        <p:nvSpPr>
          <p:cNvPr id="26" name="TextBox 25">
            <a:extLst>
              <a:ext uri="{FF2B5EF4-FFF2-40B4-BE49-F238E27FC236}">
                <a16:creationId xmlns:a16="http://schemas.microsoft.com/office/drawing/2014/main" id="{90609888-8F76-4202-AB34-2EF404FA67AB}"/>
              </a:ext>
            </a:extLst>
          </p:cNvPr>
          <p:cNvSpPr txBox="1"/>
          <p:nvPr/>
        </p:nvSpPr>
        <p:spPr>
          <a:xfrm>
            <a:off x="26265" y="4038254"/>
            <a:ext cx="3292319" cy="553998"/>
          </a:xfrm>
          <a:prstGeom prst="rect">
            <a:avLst/>
          </a:prstGeom>
          <a:noFill/>
        </p:spPr>
        <p:txBody>
          <a:bodyPr wrap="square" rtlCol="0">
            <a:spAutoFit/>
          </a:bodyPr>
          <a:lstStyle/>
          <a:p>
            <a:r>
              <a:rPr lang="en-GB" sz="1000" b="1" u="sng" dirty="0"/>
              <a:t>Animal diseases </a:t>
            </a:r>
          </a:p>
          <a:p>
            <a:r>
              <a:rPr lang="en-GB" sz="1000" b="1" dirty="0"/>
              <a:t>The animal diseases you need to know are shown in the table below</a:t>
            </a:r>
          </a:p>
        </p:txBody>
      </p:sp>
      <p:graphicFrame>
        <p:nvGraphicFramePr>
          <p:cNvPr id="2" name="Table 2">
            <a:extLst>
              <a:ext uri="{FF2B5EF4-FFF2-40B4-BE49-F238E27FC236}">
                <a16:creationId xmlns:a16="http://schemas.microsoft.com/office/drawing/2014/main" id="{9E71394A-E018-407A-BFE7-9B80817335F0}"/>
              </a:ext>
            </a:extLst>
          </p:cNvPr>
          <p:cNvGraphicFramePr>
            <a:graphicFrameLocks noGrp="1"/>
          </p:cNvGraphicFramePr>
          <p:nvPr>
            <p:extLst>
              <p:ext uri="{D42A27DB-BD31-4B8C-83A1-F6EECF244321}">
                <p14:modId xmlns:p14="http://schemas.microsoft.com/office/powerpoint/2010/main" val="527847296"/>
              </p:ext>
            </p:extLst>
          </p:nvPr>
        </p:nvGraphicFramePr>
        <p:xfrm>
          <a:off x="55568" y="1269930"/>
          <a:ext cx="3247453" cy="2623464"/>
        </p:xfrm>
        <a:graphic>
          <a:graphicData uri="http://schemas.openxmlformats.org/drawingml/2006/table">
            <a:tbl>
              <a:tblPr firstRow="1" bandRow="1">
                <a:tableStyleId>{5C22544A-7EE6-4342-B048-85BDC9FD1C3A}</a:tableStyleId>
              </a:tblPr>
              <a:tblGrid>
                <a:gridCol w="811863">
                  <a:extLst>
                    <a:ext uri="{9D8B030D-6E8A-4147-A177-3AD203B41FA5}">
                      <a16:colId xmlns:a16="http://schemas.microsoft.com/office/drawing/2014/main" val="2518842552"/>
                    </a:ext>
                  </a:extLst>
                </a:gridCol>
                <a:gridCol w="715445">
                  <a:extLst>
                    <a:ext uri="{9D8B030D-6E8A-4147-A177-3AD203B41FA5}">
                      <a16:colId xmlns:a16="http://schemas.microsoft.com/office/drawing/2014/main" val="595434849"/>
                    </a:ext>
                  </a:extLst>
                </a:gridCol>
                <a:gridCol w="908282">
                  <a:extLst>
                    <a:ext uri="{9D8B030D-6E8A-4147-A177-3AD203B41FA5}">
                      <a16:colId xmlns:a16="http://schemas.microsoft.com/office/drawing/2014/main" val="2040465144"/>
                    </a:ext>
                  </a:extLst>
                </a:gridCol>
                <a:gridCol w="811863">
                  <a:extLst>
                    <a:ext uri="{9D8B030D-6E8A-4147-A177-3AD203B41FA5}">
                      <a16:colId xmlns:a16="http://schemas.microsoft.com/office/drawing/2014/main" val="862093623"/>
                    </a:ext>
                  </a:extLst>
                </a:gridCol>
              </a:tblGrid>
              <a:tr h="389132">
                <a:tc>
                  <a:txBody>
                    <a:bodyPr/>
                    <a:lstStyle/>
                    <a:p>
                      <a:r>
                        <a:rPr lang="en-GB" sz="1200" dirty="0"/>
                        <a:t>Disease</a:t>
                      </a:r>
                    </a:p>
                  </a:txBody>
                  <a:tcPr/>
                </a:tc>
                <a:tc>
                  <a:txBody>
                    <a:bodyPr/>
                    <a:lstStyle/>
                    <a:p>
                      <a:r>
                        <a:rPr lang="en-GB" sz="1200" dirty="0"/>
                        <a:t>Pathogen </a:t>
                      </a:r>
                    </a:p>
                  </a:txBody>
                  <a:tcPr/>
                </a:tc>
                <a:tc>
                  <a:txBody>
                    <a:bodyPr/>
                    <a:lstStyle/>
                    <a:p>
                      <a:r>
                        <a:rPr lang="en-GB" sz="1200" dirty="0"/>
                        <a:t>symptoms</a:t>
                      </a:r>
                    </a:p>
                  </a:txBody>
                  <a:tcPr/>
                </a:tc>
                <a:tc>
                  <a:txBody>
                    <a:bodyPr/>
                    <a:lstStyle/>
                    <a:p>
                      <a:r>
                        <a:rPr lang="en-GB" sz="1200" dirty="0"/>
                        <a:t>picture</a:t>
                      </a:r>
                    </a:p>
                  </a:txBody>
                  <a:tcPr/>
                </a:tc>
                <a:extLst>
                  <a:ext uri="{0D108BD9-81ED-4DB2-BD59-A6C34878D82A}">
                    <a16:rowId xmlns:a16="http://schemas.microsoft.com/office/drawing/2014/main" val="3576632576"/>
                  </a:ext>
                </a:extLst>
              </a:tr>
              <a:tr h="671652">
                <a:tc>
                  <a:txBody>
                    <a:bodyPr/>
                    <a:lstStyle/>
                    <a:p>
                      <a:r>
                        <a:rPr lang="en-GB" sz="1200" dirty="0"/>
                        <a:t>TMW</a:t>
                      </a:r>
                    </a:p>
                  </a:txBody>
                  <a:tcPr/>
                </a:tc>
                <a:tc>
                  <a:txBody>
                    <a:bodyPr/>
                    <a:lstStyle/>
                    <a:p>
                      <a:r>
                        <a:rPr lang="en-GB" sz="1200" dirty="0"/>
                        <a:t>Virus</a:t>
                      </a:r>
                    </a:p>
                  </a:txBody>
                  <a:tcPr/>
                </a:tc>
                <a:tc>
                  <a:txBody>
                    <a:bodyPr/>
                    <a:lstStyle/>
                    <a:p>
                      <a:r>
                        <a:rPr lang="en-GB" sz="1200" dirty="0"/>
                        <a:t>Mosaic pattern on leaves </a:t>
                      </a:r>
                    </a:p>
                  </a:txBody>
                  <a:tcPr/>
                </a:tc>
                <a:tc>
                  <a:txBody>
                    <a:bodyPr/>
                    <a:lstStyle/>
                    <a:p>
                      <a:endParaRPr lang="en-GB" sz="1200" dirty="0"/>
                    </a:p>
                  </a:txBody>
                  <a:tcPr/>
                </a:tc>
                <a:extLst>
                  <a:ext uri="{0D108BD9-81ED-4DB2-BD59-A6C34878D82A}">
                    <a16:rowId xmlns:a16="http://schemas.microsoft.com/office/drawing/2014/main" val="932815967"/>
                  </a:ext>
                </a:extLst>
              </a:tr>
              <a:tr h="671652">
                <a:tc>
                  <a:txBody>
                    <a:bodyPr/>
                    <a:lstStyle/>
                    <a:p>
                      <a:r>
                        <a:rPr lang="en-GB" sz="1200" dirty="0"/>
                        <a:t>Crown Gall</a:t>
                      </a:r>
                    </a:p>
                  </a:txBody>
                  <a:tcPr/>
                </a:tc>
                <a:tc>
                  <a:txBody>
                    <a:bodyPr/>
                    <a:lstStyle/>
                    <a:p>
                      <a:r>
                        <a:rPr lang="en-GB" sz="1200" dirty="0"/>
                        <a:t>Bacteria </a:t>
                      </a:r>
                    </a:p>
                  </a:txBody>
                  <a:tcPr/>
                </a:tc>
                <a:tc>
                  <a:txBody>
                    <a:bodyPr/>
                    <a:lstStyle/>
                    <a:p>
                      <a:r>
                        <a:rPr lang="en-GB" sz="1200" dirty="0"/>
                        <a:t>Tumours on trunks or stems</a:t>
                      </a:r>
                    </a:p>
                  </a:txBody>
                  <a:tcPr/>
                </a:tc>
                <a:tc>
                  <a:txBody>
                    <a:bodyPr/>
                    <a:lstStyle/>
                    <a:p>
                      <a:endParaRPr lang="en-GB" sz="1200"/>
                    </a:p>
                  </a:txBody>
                  <a:tcPr/>
                </a:tc>
                <a:extLst>
                  <a:ext uri="{0D108BD9-81ED-4DB2-BD59-A6C34878D82A}">
                    <a16:rowId xmlns:a16="http://schemas.microsoft.com/office/drawing/2014/main" val="552302380"/>
                  </a:ext>
                </a:extLst>
              </a:tr>
              <a:tr h="750485">
                <a:tc>
                  <a:txBody>
                    <a:bodyPr/>
                    <a:lstStyle/>
                    <a:p>
                      <a:r>
                        <a:rPr lang="en-GB" sz="1200" dirty="0"/>
                        <a:t>Rose black spot</a:t>
                      </a:r>
                    </a:p>
                  </a:txBody>
                  <a:tcPr/>
                </a:tc>
                <a:tc>
                  <a:txBody>
                    <a:bodyPr/>
                    <a:lstStyle/>
                    <a:p>
                      <a:r>
                        <a:rPr lang="en-GB" sz="1200" dirty="0"/>
                        <a:t>Fungi</a:t>
                      </a:r>
                    </a:p>
                  </a:txBody>
                  <a:tcPr/>
                </a:tc>
                <a:tc>
                  <a:txBody>
                    <a:bodyPr/>
                    <a:lstStyle/>
                    <a:p>
                      <a:r>
                        <a:rPr lang="en-GB" sz="1200" dirty="0"/>
                        <a:t>Black spots on leaves</a:t>
                      </a:r>
                    </a:p>
                    <a:p>
                      <a:endParaRPr lang="en-GB" sz="1200" dirty="0"/>
                    </a:p>
                    <a:p>
                      <a:endParaRPr lang="en-GB" sz="1200" dirty="0"/>
                    </a:p>
                  </a:txBody>
                  <a:tcPr/>
                </a:tc>
                <a:tc>
                  <a:txBody>
                    <a:bodyPr/>
                    <a:lstStyle/>
                    <a:p>
                      <a:endParaRPr lang="en-GB" sz="1200" dirty="0"/>
                    </a:p>
                  </a:txBody>
                  <a:tcPr/>
                </a:tc>
                <a:extLst>
                  <a:ext uri="{0D108BD9-81ED-4DB2-BD59-A6C34878D82A}">
                    <a16:rowId xmlns:a16="http://schemas.microsoft.com/office/drawing/2014/main" val="148752200"/>
                  </a:ext>
                </a:extLst>
              </a:tr>
            </a:tbl>
          </a:graphicData>
        </a:graphic>
      </p:graphicFrame>
      <p:pic>
        <p:nvPicPr>
          <p:cNvPr id="19" name="Picture 18">
            <a:hlinkClick r:id="rId2"/>
            <a:extLst>
              <a:ext uri="{FF2B5EF4-FFF2-40B4-BE49-F238E27FC236}">
                <a16:creationId xmlns:a16="http://schemas.microsoft.com/office/drawing/2014/main" id="{E94272B9-8F66-4ED4-8641-BAD8FE53F01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481261" y="1735376"/>
            <a:ext cx="821760" cy="620884"/>
          </a:xfrm>
          <a:prstGeom prst="rect">
            <a:avLst/>
          </a:prstGeom>
          <a:noFill/>
          <a:ln>
            <a:noFill/>
          </a:ln>
        </p:spPr>
      </p:pic>
      <p:pic>
        <p:nvPicPr>
          <p:cNvPr id="20" name="ctl00_ctl00_ctl00_ctl00_plcMainContent_plcMainContent_plcMainContent_plcMainContent_imgMain" descr="Rose black spot">
            <a:extLst>
              <a:ext uri="{FF2B5EF4-FFF2-40B4-BE49-F238E27FC236}">
                <a16:creationId xmlns:a16="http://schemas.microsoft.com/office/drawing/2014/main" id="{10F45FFD-56C3-4A3D-BACF-A8BDF01A1ED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495260" y="2404577"/>
            <a:ext cx="807762" cy="654685"/>
          </a:xfrm>
          <a:prstGeom prst="rect">
            <a:avLst/>
          </a:prstGeom>
          <a:noFill/>
          <a:ln>
            <a:noFill/>
          </a:ln>
        </p:spPr>
      </p:pic>
      <p:pic>
        <p:nvPicPr>
          <p:cNvPr id="6" name="Picture 5" descr="A close up of a tree branch&#10;&#10;Description automatically generated">
            <a:extLst>
              <a:ext uri="{FF2B5EF4-FFF2-40B4-BE49-F238E27FC236}">
                <a16:creationId xmlns:a16="http://schemas.microsoft.com/office/drawing/2014/main" id="{D5FFA9A8-6517-4314-9881-EA1F395EE3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4803" y="3086868"/>
            <a:ext cx="807762" cy="787714"/>
          </a:xfrm>
          <a:prstGeom prst="rect">
            <a:avLst/>
          </a:prstGeom>
        </p:spPr>
      </p:pic>
      <p:graphicFrame>
        <p:nvGraphicFramePr>
          <p:cNvPr id="27" name="Table 2">
            <a:extLst>
              <a:ext uri="{FF2B5EF4-FFF2-40B4-BE49-F238E27FC236}">
                <a16:creationId xmlns:a16="http://schemas.microsoft.com/office/drawing/2014/main" id="{8851F2A2-5451-480B-A6D2-DBE0284CED98}"/>
              </a:ext>
            </a:extLst>
          </p:cNvPr>
          <p:cNvGraphicFramePr>
            <a:graphicFrameLocks noGrp="1"/>
          </p:cNvGraphicFramePr>
          <p:nvPr>
            <p:extLst>
              <p:ext uri="{D42A27DB-BD31-4B8C-83A1-F6EECF244321}">
                <p14:modId xmlns:p14="http://schemas.microsoft.com/office/powerpoint/2010/main" val="635823771"/>
              </p:ext>
            </p:extLst>
          </p:nvPr>
        </p:nvGraphicFramePr>
        <p:xfrm>
          <a:off x="55568" y="4579541"/>
          <a:ext cx="3263016" cy="2865736"/>
        </p:xfrm>
        <a:graphic>
          <a:graphicData uri="http://schemas.openxmlformats.org/drawingml/2006/table">
            <a:tbl>
              <a:tblPr firstRow="1" bandRow="1">
                <a:tableStyleId>{5C22544A-7EE6-4342-B048-85BDC9FD1C3A}</a:tableStyleId>
              </a:tblPr>
              <a:tblGrid>
                <a:gridCol w="820599">
                  <a:extLst>
                    <a:ext uri="{9D8B030D-6E8A-4147-A177-3AD203B41FA5}">
                      <a16:colId xmlns:a16="http://schemas.microsoft.com/office/drawing/2014/main" val="2518842552"/>
                    </a:ext>
                  </a:extLst>
                </a:gridCol>
                <a:gridCol w="542499">
                  <a:extLst>
                    <a:ext uri="{9D8B030D-6E8A-4147-A177-3AD203B41FA5}">
                      <a16:colId xmlns:a16="http://schemas.microsoft.com/office/drawing/2014/main" val="595434849"/>
                    </a:ext>
                  </a:extLst>
                </a:gridCol>
                <a:gridCol w="937728">
                  <a:extLst>
                    <a:ext uri="{9D8B030D-6E8A-4147-A177-3AD203B41FA5}">
                      <a16:colId xmlns:a16="http://schemas.microsoft.com/office/drawing/2014/main" val="2040465144"/>
                    </a:ext>
                  </a:extLst>
                </a:gridCol>
                <a:gridCol w="962190">
                  <a:extLst>
                    <a:ext uri="{9D8B030D-6E8A-4147-A177-3AD203B41FA5}">
                      <a16:colId xmlns:a16="http://schemas.microsoft.com/office/drawing/2014/main" val="862093623"/>
                    </a:ext>
                  </a:extLst>
                </a:gridCol>
              </a:tblGrid>
              <a:tr h="380384">
                <a:tc>
                  <a:txBody>
                    <a:bodyPr/>
                    <a:lstStyle/>
                    <a:p>
                      <a:r>
                        <a:rPr lang="en-GB" sz="900" dirty="0"/>
                        <a:t>Disease</a:t>
                      </a:r>
                    </a:p>
                  </a:txBody>
                  <a:tcPr/>
                </a:tc>
                <a:tc>
                  <a:txBody>
                    <a:bodyPr/>
                    <a:lstStyle/>
                    <a:p>
                      <a:r>
                        <a:rPr lang="en-GB" sz="900" dirty="0"/>
                        <a:t>Pathogen </a:t>
                      </a:r>
                    </a:p>
                  </a:txBody>
                  <a:tcPr/>
                </a:tc>
                <a:tc>
                  <a:txBody>
                    <a:bodyPr/>
                    <a:lstStyle/>
                    <a:p>
                      <a:r>
                        <a:rPr lang="en-GB" sz="900" dirty="0"/>
                        <a:t>Symptoms </a:t>
                      </a:r>
                    </a:p>
                  </a:txBody>
                  <a:tcPr/>
                </a:tc>
                <a:tc>
                  <a:txBody>
                    <a:bodyPr/>
                    <a:lstStyle/>
                    <a:p>
                      <a:r>
                        <a:rPr lang="en-GB" sz="900" dirty="0"/>
                        <a:t>Transmitted by</a:t>
                      </a:r>
                    </a:p>
                  </a:txBody>
                  <a:tcPr/>
                </a:tc>
                <a:extLst>
                  <a:ext uri="{0D108BD9-81ED-4DB2-BD59-A6C34878D82A}">
                    <a16:rowId xmlns:a16="http://schemas.microsoft.com/office/drawing/2014/main" val="3576632576"/>
                  </a:ext>
                </a:extLst>
              </a:tr>
              <a:tr h="656552">
                <a:tc>
                  <a:txBody>
                    <a:bodyPr/>
                    <a:lstStyle/>
                    <a:p>
                      <a:r>
                        <a:rPr lang="en-GB" sz="900" dirty="0"/>
                        <a:t>HIV</a:t>
                      </a:r>
                    </a:p>
                    <a:p>
                      <a:endParaRPr lang="en-GB" sz="900" dirty="0"/>
                    </a:p>
                    <a:p>
                      <a:r>
                        <a:rPr lang="en-GB" sz="900" dirty="0"/>
                        <a:t>Measles </a:t>
                      </a:r>
                    </a:p>
                  </a:txBody>
                  <a:tcPr/>
                </a:tc>
                <a:tc>
                  <a:txBody>
                    <a:bodyPr/>
                    <a:lstStyle/>
                    <a:p>
                      <a:endParaRPr lang="en-GB" sz="900" dirty="0"/>
                    </a:p>
                    <a:p>
                      <a:r>
                        <a:rPr lang="en-GB" sz="900" dirty="0"/>
                        <a:t>Virus</a:t>
                      </a:r>
                    </a:p>
                  </a:txBody>
                  <a:tcPr/>
                </a:tc>
                <a:tc>
                  <a:txBody>
                    <a:bodyPr/>
                    <a:lstStyle/>
                    <a:p>
                      <a:r>
                        <a:rPr lang="en-GB" sz="900" dirty="0"/>
                        <a:t>Flu like symptoms</a:t>
                      </a:r>
                    </a:p>
                    <a:p>
                      <a:r>
                        <a:rPr lang="en-GB" sz="900" dirty="0"/>
                        <a:t>Spots and fever</a:t>
                      </a:r>
                    </a:p>
                  </a:txBody>
                  <a:tcPr/>
                </a:tc>
                <a:tc>
                  <a:txBody>
                    <a:bodyPr/>
                    <a:lstStyle/>
                    <a:p>
                      <a:r>
                        <a:rPr lang="en-GB" sz="900" dirty="0"/>
                        <a:t>Fluids, injections</a:t>
                      </a:r>
                    </a:p>
                    <a:p>
                      <a:r>
                        <a:rPr lang="en-GB" sz="900" dirty="0"/>
                        <a:t>Airborne through coughing</a:t>
                      </a:r>
                    </a:p>
                  </a:txBody>
                  <a:tcPr/>
                </a:tc>
                <a:extLst>
                  <a:ext uri="{0D108BD9-81ED-4DB2-BD59-A6C34878D82A}">
                    <a16:rowId xmlns:a16="http://schemas.microsoft.com/office/drawing/2014/main" val="932815967"/>
                  </a:ext>
                </a:extLst>
              </a:tr>
              <a:tr h="656552">
                <a:tc>
                  <a:txBody>
                    <a:bodyPr/>
                    <a:lstStyle/>
                    <a:p>
                      <a:r>
                        <a:rPr lang="en-GB" sz="900" dirty="0"/>
                        <a:t>Salmonella</a:t>
                      </a:r>
                    </a:p>
                    <a:p>
                      <a:endParaRPr lang="en-GB" sz="900" dirty="0"/>
                    </a:p>
                    <a:p>
                      <a:r>
                        <a:rPr lang="en-GB" sz="900" dirty="0"/>
                        <a:t>Gonorrhoea</a:t>
                      </a:r>
                    </a:p>
                  </a:txBody>
                  <a:tcPr/>
                </a:tc>
                <a:tc>
                  <a:txBody>
                    <a:bodyPr/>
                    <a:lstStyle/>
                    <a:p>
                      <a:endParaRPr lang="en-GB" sz="900" dirty="0"/>
                    </a:p>
                    <a:p>
                      <a:r>
                        <a:rPr lang="en-GB" sz="900" dirty="0"/>
                        <a:t>Bacteria </a:t>
                      </a:r>
                    </a:p>
                  </a:txBody>
                  <a:tcPr/>
                </a:tc>
                <a:tc>
                  <a:txBody>
                    <a:bodyPr/>
                    <a:lstStyle/>
                    <a:p>
                      <a:r>
                        <a:rPr lang="en-GB" sz="900" dirty="0"/>
                        <a:t>Stomach upset</a:t>
                      </a:r>
                    </a:p>
                    <a:p>
                      <a:r>
                        <a:rPr lang="en-GB" sz="900" dirty="0"/>
                        <a:t>Yellow discharge and pain when urinating</a:t>
                      </a:r>
                    </a:p>
                  </a:txBody>
                  <a:tcPr/>
                </a:tc>
                <a:tc>
                  <a:txBody>
                    <a:bodyPr/>
                    <a:lstStyle/>
                    <a:p>
                      <a:r>
                        <a:rPr lang="en-GB" sz="900" dirty="0"/>
                        <a:t>Under cooked poultry</a:t>
                      </a:r>
                    </a:p>
                    <a:p>
                      <a:r>
                        <a:rPr lang="en-GB" sz="900" dirty="0"/>
                        <a:t>Fluids, sex</a:t>
                      </a:r>
                    </a:p>
                  </a:txBody>
                  <a:tcPr/>
                </a:tc>
                <a:extLst>
                  <a:ext uri="{0D108BD9-81ED-4DB2-BD59-A6C34878D82A}">
                    <a16:rowId xmlns:a16="http://schemas.microsoft.com/office/drawing/2014/main" val="552302380"/>
                  </a:ext>
                </a:extLst>
              </a:tr>
              <a:tr h="937396">
                <a:tc>
                  <a:txBody>
                    <a:bodyPr/>
                    <a:lstStyle/>
                    <a:p>
                      <a:r>
                        <a:rPr lang="en-GB" sz="900" dirty="0"/>
                        <a:t>Athletes foot</a:t>
                      </a:r>
                    </a:p>
                    <a:p>
                      <a:endParaRPr lang="en-GB" sz="900" dirty="0"/>
                    </a:p>
                    <a:p>
                      <a:r>
                        <a:rPr lang="en-GB" sz="900" dirty="0"/>
                        <a:t>Malaria</a:t>
                      </a:r>
                    </a:p>
                  </a:txBody>
                  <a:tcPr/>
                </a:tc>
                <a:tc>
                  <a:txBody>
                    <a:bodyPr/>
                    <a:lstStyle/>
                    <a:p>
                      <a:r>
                        <a:rPr lang="en-GB" sz="900" dirty="0"/>
                        <a:t>Fungi</a:t>
                      </a:r>
                    </a:p>
                    <a:p>
                      <a:endParaRPr lang="en-GB" sz="900" dirty="0"/>
                    </a:p>
                    <a:p>
                      <a:endParaRPr lang="en-GB" sz="900" dirty="0"/>
                    </a:p>
                    <a:p>
                      <a:r>
                        <a:rPr lang="en-GB" sz="900" dirty="0"/>
                        <a:t>Protist</a:t>
                      </a:r>
                    </a:p>
                  </a:txBody>
                  <a:tcPr/>
                </a:tc>
                <a:tc>
                  <a:txBody>
                    <a:bodyPr/>
                    <a:lstStyle/>
                    <a:p>
                      <a:r>
                        <a:rPr lang="en-GB" sz="900" dirty="0"/>
                        <a:t>Flaky skin between toes/fingers</a:t>
                      </a:r>
                    </a:p>
                    <a:p>
                      <a:r>
                        <a:rPr lang="en-GB" sz="900" dirty="0"/>
                        <a:t>Fever, nausea</a:t>
                      </a:r>
                    </a:p>
                    <a:p>
                      <a:endParaRPr lang="en-GB" sz="900" dirty="0"/>
                    </a:p>
                  </a:txBody>
                  <a:tcPr/>
                </a:tc>
                <a:tc>
                  <a:txBody>
                    <a:bodyPr/>
                    <a:lstStyle/>
                    <a:p>
                      <a:r>
                        <a:rPr lang="en-GB" sz="900" dirty="0"/>
                        <a:t>Contact </a:t>
                      </a:r>
                    </a:p>
                    <a:p>
                      <a:endParaRPr lang="en-GB" sz="900" dirty="0"/>
                    </a:p>
                    <a:p>
                      <a:endParaRPr lang="en-GB" sz="900" dirty="0"/>
                    </a:p>
                    <a:p>
                      <a:r>
                        <a:rPr lang="en-GB" sz="900" dirty="0"/>
                        <a:t>Mosquitoes are vectors and pass into blood when they bite</a:t>
                      </a:r>
                    </a:p>
                  </a:txBody>
                  <a:tcPr/>
                </a:tc>
                <a:extLst>
                  <a:ext uri="{0D108BD9-81ED-4DB2-BD59-A6C34878D82A}">
                    <a16:rowId xmlns:a16="http://schemas.microsoft.com/office/drawing/2014/main" val="148752200"/>
                  </a:ext>
                </a:extLst>
              </a:tr>
            </a:tbl>
          </a:graphicData>
        </a:graphic>
      </p:graphicFrame>
      <p:pic>
        <p:nvPicPr>
          <p:cNvPr id="10" name="Picture 9">
            <a:extLst>
              <a:ext uri="{FF2B5EF4-FFF2-40B4-BE49-F238E27FC236}">
                <a16:creationId xmlns:a16="http://schemas.microsoft.com/office/drawing/2014/main" id="{D9618089-9432-49F2-9268-DD3BD7013805}"/>
              </a:ext>
            </a:extLst>
          </p:cNvPr>
          <p:cNvPicPr>
            <a:picLocks noChangeAspect="1"/>
          </p:cNvPicPr>
          <p:nvPr/>
        </p:nvPicPr>
        <p:blipFill>
          <a:blip r:embed="rId6"/>
          <a:stretch>
            <a:fillRect/>
          </a:stretch>
        </p:blipFill>
        <p:spPr>
          <a:xfrm>
            <a:off x="42435" y="6858284"/>
            <a:ext cx="840469" cy="586994"/>
          </a:xfrm>
          <a:prstGeom prst="rect">
            <a:avLst/>
          </a:prstGeom>
        </p:spPr>
      </p:pic>
      <p:sp>
        <p:nvSpPr>
          <p:cNvPr id="8" name="TextBox 7">
            <a:extLst>
              <a:ext uri="{FF2B5EF4-FFF2-40B4-BE49-F238E27FC236}">
                <a16:creationId xmlns:a16="http://schemas.microsoft.com/office/drawing/2014/main" id="{DAAD637E-8FC6-46CE-A8D9-EA529FF55470}"/>
              </a:ext>
            </a:extLst>
          </p:cNvPr>
          <p:cNvSpPr txBox="1"/>
          <p:nvPr/>
        </p:nvSpPr>
        <p:spPr>
          <a:xfrm>
            <a:off x="3361278" y="5273413"/>
            <a:ext cx="1719737" cy="1169551"/>
          </a:xfrm>
          <a:prstGeom prst="rect">
            <a:avLst/>
          </a:prstGeom>
          <a:solidFill>
            <a:schemeClr val="bg1"/>
          </a:solidFill>
          <a:ln w="38100">
            <a:solidFill>
              <a:srgbClr val="00B0F0"/>
            </a:solidFill>
          </a:ln>
        </p:spPr>
        <p:txBody>
          <a:bodyPr wrap="square" rtlCol="0">
            <a:spAutoFit/>
          </a:bodyPr>
          <a:lstStyle/>
          <a:p>
            <a:r>
              <a:rPr lang="en-GB" sz="1000" dirty="0"/>
              <a:t>We can reduce pathogens spreading and infecting us by washing hands, using protection during sex, cooking food properly, vaccines and using mosquito repellents/nets</a:t>
            </a:r>
          </a:p>
        </p:txBody>
      </p:sp>
      <p:pic>
        <p:nvPicPr>
          <p:cNvPr id="13" name="Picture 12">
            <a:extLst>
              <a:ext uri="{FF2B5EF4-FFF2-40B4-BE49-F238E27FC236}">
                <a16:creationId xmlns:a16="http://schemas.microsoft.com/office/drawing/2014/main" id="{DAF41C43-E70A-4829-A765-87C248388D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4094" y="5386123"/>
            <a:ext cx="1148872" cy="946777"/>
          </a:xfrm>
          <a:prstGeom prst="rect">
            <a:avLst/>
          </a:prstGeom>
        </p:spPr>
      </p:pic>
      <p:pic>
        <p:nvPicPr>
          <p:cNvPr id="16" name="Picture 15" descr="A close up of text on a black background&#10;&#10;Description automatically generated">
            <a:extLst>
              <a:ext uri="{FF2B5EF4-FFF2-40B4-BE49-F238E27FC236}">
                <a16:creationId xmlns:a16="http://schemas.microsoft.com/office/drawing/2014/main" id="{E1CE77B1-BAC5-4E1F-84D1-E04A41368E30}"/>
              </a:ext>
            </a:extLst>
          </p:cNvPr>
          <p:cNvPicPr>
            <a:picLocks noChangeAspect="1"/>
          </p:cNvPicPr>
          <p:nvPr/>
        </p:nvPicPr>
        <p:blipFill rotWithShape="1">
          <a:blip r:embed="rId8">
            <a:extLst>
              <a:ext uri="{28A0092B-C50C-407E-A947-70E740481C1C}">
                <a14:useLocalDpi xmlns:a14="http://schemas.microsoft.com/office/drawing/2010/main" val="0"/>
              </a:ext>
            </a:extLst>
          </a:blip>
          <a:srcRect l="51213" t="50000"/>
          <a:stretch/>
        </p:blipFill>
        <p:spPr>
          <a:xfrm>
            <a:off x="6129331" y="5373686"/>
            <a:ext cx="741802" cy="946777"/>
          </a:xfrm>
          <a:prstGeom prst="rect">
            <a:avLst/>
          </a:prstGeom>
        </p:spPr>
      </p:pic>
      <p:pic>
        <p:nvPicPr>
          <p:cNvPr id="32" name="Picture 31">
            <a:extLst>
              <a:ext uri="{FF2B5EF4-FFF2-40B4-BE49-F238E27FC236}">
                <a16:creationId xmlns:a16="http://schemas.microsoft.com/office/drawing/2014/main" id="{9B96BA29-C665-4756-898E-BB449D4B0720}"/>
              </a:ext>
            </a:extLst>
          </p:cNvPr>
          <p:cNvPicPr>
            <a:picLocks noChangeAspect="1"/>
          </p:cNvPicPr>
          <p:nvPr/>
        </p:nvPicPr>
        <p:blipFill>
          <a:blip r:embed="rId9"/>
          <a:stretch>
            <a:fillRect/>
          </a:stretch>
        </p:blipFill>
        <p:spPr>
          <a:xfrm>
            <a:off x="3207950" y="6332900"/>
            <a:ext cx="3678746" cy="3537212"/>
          </a:xfrm>
          <a:prstGeom prst="rect">
            <a:avLst/>
          </a:prstGeom>
        </p:spPr>
      </p:pic>
      <p:pic>
        <p:nvPicPr>
          <p:cNvPr id="33" name="Picture 32">
            <a:extLst>
              <a:ext uri="{FF2B5EF4-FFF2-40B4-BE49-F238E27FC236}">
                <a16:creationId xmlns:a16="http://schemas.microsoft.com/office/drawing/2014/main" id="{3B8605A8-2CD0-4C72-BA37-52ABA2855387}"/>
              </a:ext>
            </a:extLst>
          </p:cNvPr>
          <p:cNvPicPr>
            <a:picLocks noChangeAspect="1"/>
          </p:cNvPicPr>
          <p:nvPr/>
        </p:nvPicPr>
        <p:blipFill>
          <a:blip r:embed="rId10"/>
          <a:stretch>
            <a:fillRect/>
          </a:stretch>
        </p:blipFill>
        <p:spPr>
          <a:xfrm>
            <a:off x="22206" y="7512395"/>
            <a:ext cx="3358704" cy="2273156"/>
          </a:xfrm>
          <a:prstGeom prst="rect">
            <a:avLst/>
          </a:prstGeom>
        </p:spPr>
      </p:pic>
      <p:pic>
        <p:nvPicPr>
          <p:cNvPr id="34" name="Picture 33">
            <a:extLst>
              <a:ext uri="{FF2B5EF4-FFF2-40B4-BE49-F238E27FC236}">
                <a16:creationId xmlns:a16="http://schemas.microsoft.com/office/drawing/2014/main" id="{502DF4A2-6057-4907-81BE-5662417BAA9C}"/>
              </a:ext>
            </a:extLst>
          </p:cNvPr>
          <p:cNvPicPr>
            <a:picLocks noChangeAspect="1"/>
          </p:cNvPicPr>
          <p:nvPr/>
        </p:nvPicPr>
        <p:blipFill>
          <a:blip r:embed="rId11"/>
          <a:stretch>
            <a:fillRect/>
          </a:stretch>
        </p:blipFill>
        <p:spPr>
          <a:xfrm>
            <a:off x="3331717" y="3526288"/>
            <a:ext cx="3500018" cy="1713566"/>
          </a:xfrm>
          <a:prstGeom prst="rect">
            <a:avLst/>
          </a:prstGeom>
        </p:spPr>
      </p:pic>
      <p:pic>
        <p:nvPicPr>
          <p:cNvPr id="35" name="Picture 34">
            <a:extLst>
              <a:ext uri="{FF2B5EF4-FFF2-40B4-BE49-F238E27FC236}">
                <a16:creationId xmlns:a16="http://schemas.microsoft.com/office/drawing/2014/main" id="{E353A97B-1C67-4D7E-9C70-789BF4EE776D}"/>
              </a:ext>
            </a:extLst>
          </p:cNvPr>
          <p:cNvPicPr>
            <a:picLocks noChangeAspect="1"/>
          </p:cNvPicPr>
          <p:nvPr/>
        </p:nvPicPr>
        <p:blipFill>
          <a:blip r:embed="rId12"/>
          <a:stretch>
            <a:fillRect/>
          </a:stretch>
        </p:blipFill>
        <p:spPr>
          <a:xfrm>
            <a:off x="3350757" y="1400370"/>
            <a:ext cx="3342434" cy="2008414"/>
          </a:xfrm>
          <a:prstGeom prst="rect">
            <a:avLst/>
          </a:prstGeom>
        </p:spPr>
      </p:pic>
      <p:sp>
        <p:nvSpPr>
          <p:cNvPr id="37" name="TextBox 36">
            <a:extLst>
              <a:ext uri="{FF2B5EF4-FFF2-40B4-BE49-F238E27FC236}">
                <a16:creationId xmlns:a16="http://schemas.microsoft.com/office/drawing/2014/main" id="{2EF2651A-5814-4FCA-AC61-FFE50714A60A}"/>
              </a:ext>
            </a:extLst>
          </p:cNvPr>
          <p:cNvSpPr txBox="1"/>
          <p:nvPr/>
        </p:nvSpPr>
        <p:spPr>
          <a:xfrm>
            <a:off x="3327944" y="287502"/>
            <a:ext cx="3530055" cy="1277273"/>
          </a:xfrm>
          <a:prstGeom prst="rect">
            <a:avLst/>
          </a:prstGeom>
          <a:noFill/>
        </p:spPr>
        <p:txBody>
          <a:bodyPr wrap="square" rtlCol="0">
            <a:spAutoFit/>
          </a:bodyPr>
          <a:lstStyle/>
          <a:p>
            <a:r>
              <a:rPr lang="en-GB" sz="1100" dirty="0"/>
              <a:t>Plant diseases can be treated by using  herbicides for each disease e.g.</a:t>
            </a:r>
          </a:p>
          <a:p>
            <a:r>
              <a:rPr lang="en-GB" sz="1100" b="1" dirty="0"/>
              <a:t>Fungicides </a:t>
            </a:r>
            <a:r>
              <a:rPr lang="en-GB" sz="1100" dirty="0"/>
              <a:t>are used for fungal diseases</a:t>
            </a:r>
          </a:p>
          <a:p>
            <a:r>
              <a:rPr lang="en-GB" sz="1100" b="1" dirty="0"/>
              <a:t>Bactericides</a:t>
            </a:r>
            <a:r>
              <a:rPr lang="en-GB" sz="1100" dirty="0"/>
              <a:t> are used for diseases caused by bacteria and </a:t>
            </a:r>
          </a:p>
          <a:p>
            <a:r>
              <a:rPr lang="en-GB" sz="1100" b="1" dirty="0"/>
              <a:t>Viricides are used for diseases caused by viruses</a:t>
            </a:r>
          </a:p>
          <a:p>
            <a:endParaRPr lang="en-GB" sz="1100" b="1" dirty="0"/>
          </a:p>
          <a:p>
            <a:endParaRPr lang="en-GB" sz="1100" dirty="0"/>
          </a:p>
        </p:txBody>
      </p:sp>
    </p:spTree>
    <p:extLst>
      <p:ext uri="{BB962C8B-B14F-4D97-AF65-F5344CB8AC3E}">
        <p14:creationId xmlns:p14="http://schemas.microsoft.com/office/powerpoint/2010/main" val="4176498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Secondary defence by white blood cells and treating disease</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2123658"/>
          </a:xfrm>
          <a:prstGeom prst="rect">
            <a:avLst/>
          </a:prstGeom>
          <a:noFill/>
        </p:spPr>
        <p:txBody>
          <a:bodyPr wrap="square" rtlCol="0">
            <a:spAutoFit/>
          </a:bodyPr>
          <a:lstStyle/>
          <a:p>
            <a:r>
              <a:rPr lang="en-GB" sz="1100" dirty="0"/>
              <a:t>White blood cells are specialised cells that help us fight infection. They do this in 3 ways:</a:t>
            </a:r>
          </a:p>
          <a:p>
            <a:pPr marL="228600" indent="-228600">
              <a:buFont typeface="+mj-lt"/>
              <a:buAutoNum type="arabicPeriod"/>
            </a:pPr>
            <a:r>
              <a:rPr lang="en-GB" sz="1100" b="1" dirty="0"/>
              <a:t>By engulfing(eating) the pathogen. This is called phagocytosis</a:t>
            </a:r>
          </a:p>
          <a:p>
            <a:pPr marL="228600" indent="-228600">
              <a:buFont typeface="+mj-lt"/>
              <a:buAutoNum type="arabicPeriod"/>
            </a:pPr>
            <a:r>
              <a:rPr lang="en-GB" sz="1100" b="1" dirty="0"/>
              <a:t>Producing anti toxins which neutralise the toxins released by pathogens</a:t>
            </a:r>
          </a:p>
          <a:p>
            <a:pPr marL="228600" indent="-228600">
              <a:buFont typeface="+mj-lt"/>
              <a:buAutoNum type="arabicPeriod"/>
            </a:pPr>
            <a:r>
              <a:rPr lang="en-GB" sz="1100" b="1" dirty="0"/>
              <a:t>Producing antibodies. </a:t>
            </a:r>
            <a:r>
              <a:rPr lang="en-GB" sz="1100" dirty="0"/>
              <a:t>Antibodies are molecules that attach to the pathogens and make them clump together. Once clumped together the pathogens can be engulfed and digested</a:t>
            </a:r>
          </a:p>
          <a:p>
            <a:endParaRPr lang="en-GB" sz="1100" b="1" dirty="0"/>
          </a:p>
          <a:p>
            <a:endParaRPr lang="en-GB" sz="1100" dirty="0"/>
          </a:p>
        </p:txBody>
      </p:sp>
      <p:pic>
        <p:nvPicPr>
          <p:cNvPr id="3" name="Picture 2" descr="A close up of text on a white background&#10;&#10;Description automatically generated">
            <a:extLst>
              <a:ext uri="{FF2B5EF4-FFF2-40B4-BE49-F238E27FC236}">
                <a16:creationId xmlns:a16="http://schemas.microsoft.com/office/drawing/2014/main" id="{AE2C7810-8053-4EEF-80B9-77F18338E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06" y="2048925"/>
            <a:ext cx="2835532" cy="2123658"/>
          </a:xfrm>
          <a:prstGeom prst="rect">
            <a:avLst/>
          </a:prstGeom>
        </p:spPr>
      </p:pic>
      <p:pic>
        <p:nvPicPr>
          <p:cNvPr id="5" name="Picture 4">
            <a:extLst>
              <a:ext uri="{FF2B5EF4-FFF2-40B4-BE49-F238E27FC236}">
                <a16:creationId xmlns:a16="http://schemas.microsoft.com/office/drawing/2014/main" id="{B92C0307-481F-46A7-9656-49F369DF5C37}"/>
              </a:ext>
            </a:extLst>
          </p:cNvPr>
          <p:cNvPicPr>
            <a:picLocks noChangeAspect="1"/>
          </p:cNvPicPr>
          <p:nvPr/>
        </p:nvPicPr>
        <p:blipFill>
          <a:blip r:embed="rId3"/>
          <a:stretch>
            <a:fillRect/>
          </a:stretch>
        </p:blipFill>
        <p:spPr>
          <a:xfrm>
            <a:off x="99467" y="6785153"/>
            <a:ext cx="3048545" cy="1175645"/>
          </a:xfrm>
          <a:prstGeom prst="rect">
            <a:avLst/>
          </a:prstGeom>
        </p:spPr>
      </p:pic>
      <p:pic>
        <p:nvPicPr>
          <p:cNvPr id="7" name="Picture 6">
            <a:extLst>
              <a:ext uri="{FF2B5EF4-FFF2-40B4-BE49-F238E27FC236}">
                <a16:creationId xmlns:a16="http://schemas.microsoft.com/office/drawing/2014/main" id="{FAF206B9-D0D8-4F93-8942-DD7545E9D744}"/>
              </a:ext>
            </a:extLst>
          </p:cNvPr>
          <p:cNvPicPr>
            <a:picLocks noChangeAspect="1"/>
          </p:cNvPicPr>
          <p:nvPr/>
        </p:nvPicPr>
        <p:blipFill>
          <a:blip r:embed="rId4"/>
          <a:stretch>
            <a:fillRect/>
          </a:stretch>
        </p:blipFill>
        <p:spPr>
          <a:xfrm>
            <a:off x="56604" y="8210550"/>
            <a:ext cx="3134272" cy="1542290"/>
          </a:xfrm>
          <a:prstGeom prst="rect">
            <a:avLst/>
          </a:prstGeom>
        </p:spPr>
      </p:pic>
      <p:pic>
        <p:nvPicPr>
          <p:cNvPr id="8" name="Picture 7">
            <a:extLst>
              <a:ext uri="{FF2B5EF4-FFF2-40B4-BE49-F238E27FC236}">
                <a16:creationId xmlns:a16="http://schemas.microsoft.com/office/drawing/2014/main" id="{7F2DC203-1154-4187-94CD-70C07EC9B112}"/>
              </a:ext>
            </a:extLst>
          </p:cNvPr>
          <p:cNvPicPr>
            <a:picLocks noChangeAspect="1"/>
          </p:cNvPicPr>
          <p:nvPr/>
        </p:nvPicPr>
        <p:blipFill>
          <a:blip r:embed="rId5"/>
          <a:stretch>
            <a:fillRect/>
          </a:stretch>
        </p:blipFill>
        <p:spPr>
          <a:xfrm>
            <a:off x="3355982" y="317345"/>
            <a:ext cx="3438714" cy="3044623"/>
          </a:xfrm>
          <a:prstGeom prst="rect">
            <a:avLst/>
          </a:prstGeom>
        </p:spPr>
      </p:pic>
      <p:pic>
        <p:nvPicPr>
          <p:cNvPr id="10" name="Picture 9">
            <a:extLst>
              <a:ext uri="{FF2B5EF4-FFF2-40B4-BE49-F238E27FC236}">
                <a16:creationId xmlns:a16="http://schemas.microsoft.com/office/drawing/2014/main" id="{C3571ADF-7D4E-487A-8F85-49F2B2429471}"/>
              </a:ext>
            </a:extLst>
          </p:cNvPr>
          <p:cNvPicPr>
            <a:picLocks noChangeAspect="1"/>
          </p:cNvPicPr>
          <p:nvPr/>
        </p:nvPicPr>
        <p:blipFill>
          <a:blip r:embed="rId6"/>
          <a:stretch>
            <a:fillRect/>
          </a:stretch>
        </p:blipFill>
        <p:spPr>
          <a:xfrm>
            <a:off x="5715" y="4206776"/>
            <a:ext cx="3048545" cy="2251901"/>
          </a:xfrm>
          <a:prstGeom prst="rect">
            <a:avLst/>
          </a:prstGeom>
        </p:spPr>
      </p:pic>
      <p:sp>
        <p:nvSpPr>
          <p:cNvPr id="26" name="TextBox 25">
            <a:extLst>
              <a:ext uri="{FF2B5EF4-FFF2-40B4-BE49-F238E27FC236}">
                <a16:creationId xmlns:a16="http://schemas.microsoft.com/office/drawing/2014/main" id="{90609888-8F76-4202-AB34-2EF404FA67AB}"/>
              </a:ext>
            </a:extLst>
          </p:cNvPr>
          <p:cNvSpPr txBox="1"/>
          <p:nvPr/>
        </p:nvSpPr>
        <p:spPr>
          <a:xfrm>
            <a:off x="3011108" y="2464983"/>
            <a:ext cx="3727922" cy="4801314"/>
          </a:xfrm>
          <a:prstGeom prst="rect">
            <a:avLst/>
          </a:prstGeom>
          <a:solidFill>
            <a:schemeClr val="bg1"/>
          </a:solidFill>
        </p:spPr>
        <p:txBody>
          <a:bodyPr wrap="square" rtlCol="0">
            <a:spAutoFit/>
          </a:bodyPr>
          <a:lstStyle/>
          <a:p>
            <a:r>
              <a:rPr lang="en-GB" sz="900" b="1" u="sng" dirty="0"/>
              <a:t>Treating disease.</a:t>
            </a:r>
          </a:p>
          <a:p>
            <a:r>
              <a:rPr lang="en-GB" sz="900" b="1" dirty="0"/>
              <a:t>There are several drugs that are used to treat diseases depending on what pathogen causes  the disease</a:t>
            </a:r>
          </a:p>
          <a:p>
            <a:pPr marL="228600" indent="-228600">
              <a:buFont typeface="+mj-lt"/>
              <a:buAutoNum type="arabicPeriod"/>
            </a:pPr>
            <a:r>
              <a:rPr lang="en-GB" sz="900" b="1" dirty="0"/>
              <a:t>Antibiotics: </a:t>
            </a:r>
          </a:p>
          <a:p>
            <a:r>
              <a:rPr lang="en-GB" sz="900" dirty="0"/>
              <a:t>There are used to treat all diseases caused </a:t>
            </a:r>
            <a:r>
              <a:rPr lang="en-GB" sz="900" b="1" dirty="0"/>
              <a:t>by bacteria. </a:t>
            </a:r>
            <a:r>
              <a:rPr lang="en-GB" sz="900" dirty="0"/>
              <a:t>They work by </a:t>
            </a:r>
            <a:r>
              <a:rPr lang="en-GB" sz="900" b="1" dirty="0"/>
              <a:t>recognising and destroying part of the structure of the bacteria and preventing reproduction</a:t>
            </a:r>
            <a:r>
              <a:rPr lang="en-GB" sz="900" dirty="0"/>
              <a:t>. </a:t>
            </a:r>
          </a:p>
          <a:p>
            <a:r>
              <a:rPr lang="en-GB" sz="900" dirty="0"/>
              <a:t>Antibiotics cannot kill viruses because </a:t>
            </a:r>
            <a:r>
              <a:rPr lang="en-GB" sz="900" b="1" dirty="0"/>
              <a:t>viruses live inside cells </a:t>
            </a:r>
          </a:p>
          <a:p>
            <a:r>
              <a:rPr lang="en-GB" sz="900" dirty="0"/>
              <a:t>The first antibiotic discovered by Alexander Fleming  was </a:t>
            </a:r>
            <a:r>
              <a:rPr lang="en-GB" sz="900" b="1" dirty="0"/>
              <a:t>penicillin</a:t>
            </a:r>
            <a:r>
              <a:rPr lang="en-GB" sz="900" dirty="0"/>
              <a:t>. However,  bacteria can become </a:t>
            </a:r>
            <a:r>
              <a:rPr lang="en-GB" sz="900" b="1" dirty="0"/>
              <a:t>resistant to antibiotics by mutating</a:t>
            </a:r>
            <a:r>
              <a:rPr lang="en-GB" sz="900" dirty="0"/>
              <a:t> and the drug stops working. </a:t>
            </a:r>
            <a:r>
              <a:rPr lang="en-GB" sz="900" b="1" dirty="0"/>
              <a:t>Overusing antibiotics </a:t>
            </a:r>
            <a:r>
              <a:rPr lang="en-GB" sz="900" dirty="0"/>
              <a:t>can make pathogens become resistant quicker. </a:t>
            </a:r>
            <a:r>
              <a:rPr lang="en-GB" sz="900" b="1" dirty="0"/>
              <a:t>MRSA</a:t>
            </a:r>
            <a:r>
              <a:rPr lang="en-GB" sz="900" dirty="0"/>
              <a:t> is a bacterial infection that is resistant to multiple antibiotics so is very difficult to treat</a:t>
            </a:r>
          </a:p>
          <a:p>
            <a:r>
              <a:rPr lang="en-GB" sz="900" b="1" dirty="0"/>
              <a:t>2. Antivirals:</a:t>
            </a:r>
          </a:p>
          <a:p>
            <a:r>
              <a:rPr lang="en-GB" sz="900" dirty="0"/>
              <a:t>Antivirals are used treat viral infections such as HIV and colds. They are very expensive to develop and only work on viruses. </a:t>
            </a:r>
          </a:p>
          <a:p>
            <a:r>
              <a:rPr lang="en-GB" sz="900" b="1" dirty="0"/>
              <a:t>3. Antifungals: </a:t>
            </a:r>
          </a:p>
          <a:p>
            <a:r>
              <a:rPr lang="en-GB" sz="900" dirty="0"/>
              <a:t>Antifungals are used to treat fungal infections such as athletes foot. They are normally creams you apply.</a:t>
            </a:r>
          </a:p>
          <a:p>
            <a:r>
              <a:rPr lang="en-GB" sz="900" b="1" u="sng" dirty="0"/>
              <a:t>Vaccines: </a:t>
            </a:r>
          </a:p>
          <a:p>
            <a:r>
              <a:rPr lang="en-GB" sz="900" dirty="0"/>
              <a:t>Vaccines </a:t>
            </a:r>
            <a:r>
              <a:rPr lang="en-GB" sz="900" b="1" dirty="0"/>
              <a:t>are weak or dead pathogens </a:t>
            </a:r>
            <a:r>
              <a:rPr lang="en-GB" sz="900" dirty="0"/>
              <a:t>that are given to you to help you develop immunity against pathogens. They work </a:t>
            </a:r>
            <a:r>
              <a:rPr lang="en-GB" sz="900" b="1" dirty="0"/>
              <a:t>by making your body produce antibodies to kill the pathogen</a:t>
            </a:r>
            <a:r>
              <a:rPr lang="en-GB" sz="900" dirty="0"/>
              <a:t>. When the body is infected by the </a:t>
            </a:r>
            <a:r>
              <a:rPr lang="en-GB" sz="900" b="1" dirty="0"/>
              <a:t>same pathogen again, it recognises the pathogen very quickly and makes antibodies faster preventing the pathogen from multiplying and causing disease.</a:t>
            </a:r>
          </a:p>
          <a:p>
            <a:r>
              <a:rPr lang="en-GB" sz="900" dirty="0"/>
              <a:t>The most common vaccine is </a:t>
            </a:r>
            <a:r>
              <a:rPr lang="en-GB" sz="900" b="1" dirty="0"/>
              <a:t>MMR </a:t>
            </a:r>
            <a:r>
              <a:rPr lang="en-GB" sz="900" dirty="0"/>
              <a:t>which stands for </a:t>
            </a:r>
            <a:r>
              <a:rPr lang="en-GB" sz="900" b="1" dirty="0"/>
              <a:t>Mumps, Measles and Rubella</a:t>
            </a:r>
          </a:p>
          <a:p>
            <a:r>
              <a:rPr lang="en-GB" sz="900" b="1" dirty="0"/>
              <a:t>Some people do not vaccinate their children which means less people are immune  and this can lead to outbreaks</a:t>
            </a:r>
          </a:p>
          <a:p>
            <a:r>
              <a:rPr lang="en-GB" sz="900" b="1" dirty="0"/>
              <a:t>Painkillers: Pain killers are drugs used to treat symptoms of disease. They cannot treat the disease. E.g. Paracetamol reduces the pain/fever caused by toxins building up when we are infected.</a:t>
            </a:r>
          </a:p>
          <a:p>
            <a:endParaRPr lang="en-GB" sz="900" b="1" dirty="0"/>
          </a:p>
        </p:txBody>
      </p:sp>
      <p:pic>
        <p:nvPicPr>
          <p:cNvPr id="6" name="Picture 5">
            <a:extLst>
              <a:ext uri="{FF2B5EF4-FFF2-40B4-BE49-F238E27FC236}">
                <a16:creationId xmlns:a16="http://schemas.microsoft.com/office/drawing/2014/main" id="{EADEB50F-384F-42A7-951A-31FF461FD8FB}"/>
              </a:ext>
            </a:extLst>
          </p:cNvPr>
          <p:cNvPicPr>
            <a:picLocks noChangeAspect="1"/>
          </p:cNvPicPr>
          <p:nvPr/>
        </p:nvPicPr>
        <p:blipFill>
          <a:blip r:embed="rId7"/>
          <a:stretch>
            <a:fillRect/>
          </a:stretch>
        </p:blipFill>
        <p:spPr>
          <a:xfrm>
            <a:off x="3044059" y="7035625"/>
            <a:ext cx="3813942" cy="2846924"/>
          </a:xfrm>
          <a:prstGeom prst="rect">
            <a:avLst/>
          </a:prstGeom>
        </p:spPr>
      </p:pic>
    </p:spTree>
    <p:extLst>
      <p:ext uri="{BB962C8B-B14F-4D97-AF65-F5344CB8AC3E}">
        <p14:creationId xmlns:p14="http://schemas.microsoft.com/office/powerpoint/2010/main" val="1810664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39BA9EA-F089-4567-8DF1-40EB347041CA}"/>
              </a:ext>
            </a:extLst>
          </p:cNvPr>
          <p:cNvPicPr>
            <a:picLocks noChangeAspect="1"/>
          </p:cNvPicPr>
          <p:nvPr/>
        </p:nvPicPr>
        <p:blipFill>
          <a:blip r:embed="rId2"/>
          <a:stretch>
            <a:fillRect/>
          </a:stretch>
        </p:blipFill>
        <p:spPr>
          <a:xfrm>
            <a:off x="3695565" y="7198176"/>
            <a:ext cx="3115321" cy="2622017"/>
          </a:xfrm>
          <a:prstGeom prst="rect">
            <a:avLst/>
          </a:prstGeom>
        </p:spPr>
      </p:pic>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 Non communicable diseases and Developing drugs</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25631" y="3664853"/>
            <a:ext cx="2931164" cy="784830"/>
          </a:xfrm>
          <a:prstGeom prst="rect">
            <a:avLst/>
          </a:prstGeom>
          <a:noFill/>
        </p:spPr>
        <p:txBody>
          <a:bodyPr wrap="square" rtlCol="0">
            <a:spAutoFit/>
          </a:bodyPr>
          <a:lstStyle/>
          <a:p>
            <a:r>
              <a:rPr lang="en-GB" sz="900" b="1" dirty="0"/>
              <a:t>Developing Drugs</a:t>
            </a:r>
          </a:p>
          <a:p>
            <a:r>
              <a:rPr lang="en-GB" sz="900" b="1" dirty="0"/>
              <a:t> Drugs can either be recreational or used as medicine. They take several years to develop and are very expensive. The flow chart  shows the main stages in drug development</a:t>
            </a:r>
          </a:p>
        </p:txBody>
      </p:sp>
      <p:sp>
        <p:nvSpPr>
          <p:cNvPr id="26" name="TextBox 25">
            <a:extLst>
              <a:ext uri="{FF2B5EF4-FFF2-40B4-BE49-F238E27FC236}">
                <a16:creationId xmlns:a16="http://schemas.microsoft.com/office/drawing/2014/main" id="{90609888-8F76-4202-AB34-2EF404FA67AB}"/>
              </a:ext>
            </a:extLst>
          </p:cNvPr>
          <p:cNvSpPr txBox="1"/>
          <p:nvPr/>
        </p:nvSpPr>
        <p:spPr>
          <a:xfrm>
            <a:off x="11727" y="264715"/>
            <a:ext cx="3292319" cy="3554819"/>
          </a:xfrm>
          <a:prstGeom prst="rect">
            <a:avLst/>
          </a:prstGeom>
          <a:noFill/>
        </p:spPr>
        <p:txBody>
          <a:bodyPr wrap="square" rtlCol="0">
            <a:spAutoFit/>
          </a:bodyPr>
          <a:lstStyle/>
          <a:p>
            <a:r>
              <a:rPr lang="en-GB" sz="900" b="1" u="sng" dirty="0"/>
              <a:t>Non Communicable Diseases</a:t>
            </a:r>
          </a:p>
          <a:p>
            <a:r>
              <a:rPr lang="en-GB" sz="900" dirty="0"/>
              <a:t>These are diseases that cannot be passed on form one person to another unless through genes</a:t>
            </a:r>
          </a:p>
          <a:p>
            <a:r>
              <a:rPr lang="en-GB" sz="900" dirty="0"/>
              <a:t>Examples:</a:t>
            </a:r>
          </a:p>
          <a:p>
            <a:pPr marL="171450" indent="-171450">
              <a:buFont typeface="Arial" panose="020B0604020202020204" pitchFamily="34" charset="0"/>
              <a:buChar char="•"/>
            </a:pPr>
            <a:r>
              <a:rPr lang="en-GB" sz="900" dirty="0"/>
              <a:t>Diabetes</a:t>
            </a:r>
          </a:p>
          <a:p>
            <a:pPr marL="171450" indent="-171450">
              <a:buFont typeface="Arial" panose="020B0604020202020204" pitchFamily="34" charset="0"/>
              <a:buChar char="•"/>
            </a:pPr>
            <a:r>
              <a:rPr lang="en-GB" sz="900" dirty="0"/>
              <a:t>Cancer</a:t>
            </a:r>
          </a:p>
          <a:p>
            <a:pPr marL="171450" indent="-171450">
              <a:buFont typeface="Arial" panose="020B0604020202020204" pitchFamily="34" charset="0"/>
              <a:buChar char="•"/>
            </a:pPr>
            <a:r>
              <a:rPr lang="en-GB" sz="900" dirty="0"/>
              <a:t>CVD and CHD(see revision sheet in organisation topic)</a:t>
            </a:r>
          </a:p>
          <a:p>
            <a:r>
              <a:rPr lang="en-GB" sz="900" dirty="0"/>
              <a:t>Cancer</a:t>
            </a:r>
          </a:p>
          <a:p>
            <a:r>
              <a:rPr lang="en-GB" sz="900" dirty="0"/>
              <a:t>Cancer  is a disease that develops because of cells dividing controllably. This leads to lumps of cells called tumours forming. There are two types of tumours:</a:t>
            </a:r>
          </a:p>
          <a:p>
            <a:pPr marL="685800" lvl="1" indent="-228600">
              <a:buFont typeface="+mj-lt"/>
              <a:buAutoNum type="arabicPeriod"/>
            </a:pPr>
            <a:r>
              <a:rPr lang="en-GB" sz="900" dirty="0"/>
              <a:t>Malignant tumours- these tumours can spread via the blood stream to other parts of the body. They are difficult to treat</a:t>
            </a:r>
          </a:p>
          <a:p>
            <a:pPr marL="685800" lvl="1" indent="-228600">
              <a:buFont typeface="+mj-lt"/>
              <a:buAutoNum type="arabicPeriod"/>
            </a:pPr>
            <a:r>
              <a:rPr lang="en-GB" sz="900" dirty="0"/>
              <a:t>Benign tumours- these tumours do not spread so are easier to treat as they can just be removed.</a:t>
            </a:r>
          </a:p>
          <a:p>
            <a:endParaRPr lang="en-GB" sz="900" b="1" u="sng" dirty="0"/>
          </a:p>
          <a:p>
            <a:endParaRPr lang="en-GB" sz="900" b="1" u="sng" dirty="0"/>
          </a:p>
          <a:p>
            <a:r>
              <a:rPr lang="en-GB" sz="900" b="1" u="sng" dirty="0"/>
              <a:t>Risk factors for cancer</a:t>
            </a:r>
          </a:p>
          <a:p>
            <a:pPr marL="171450" indent="-171450">
              <a:buFont typeface="Arial" panose="020B0604020202020204" pitchFamily="34" charset="0"/>
              <a:buChar char="•"/>
            </a:pPr>
            <a:r>
              <a:rPr lang="en-GB" sz="900" dirty="0"/>
              <a:t>Genetics</a:t>
            </a:r>
          </a:p>
          <a:p>
            <a:pPr marL="171450" indent="-171450">
              <a:buFont typeface="Arial" panose="020B0604020202020204" pitchFamily="34" charset="0"/>
              <a:buChar char="•"/>
            </a:pPr>
            <a:r>
              <a:rPr lang="en-GB" sz="900" dirty="0"/>
              <a:t>Exposure to carcinogens (chemicals which can cause cells to divide uncontrollably)</a:t>
            </a:r>
          </a:p>
          <a:p>
            <a:pPr marL="171450" indent="-171450">
              <a:buFont typeface="Arial" panose="020B0604020202020204" pitchFamily="34" charset="0"/>
              <a:buChar char="•"/>
            </a:pPr>
            <a:r>
              <a:rPr lang="en-GB" sz="900" dirty="0"/>
              <a:t>Lifestyle </a:t>
            </a:r>
            <a:r>
              <a:rPr lang="en-GB" sz="900" dirty="0" err="1"/>
              <a:t>e.g</a:t>
            </a:r>
            <a:r>
              <a:rPr lang="en-GB" sz="900" dirty="0"/>
              <a:t> smokers are more likely to get lung cancer and obese people are more likely to get diabetes.</a:t>
            </a:r>
          </a:p>
          <a:p>
            <a:pPr marL="171450" indent="-171450">
              <a:buFont typeface="Arial" panose="020B0604020202020204" pitchFamily="34" charset="0"/>
              <a:buChar char="•"/>
            </a:pPr>
            <a:endParaRPr lang="en-GB" sz="900" b="1" dirty="0"/>
          </a:p>
        </p:txBody>
      </p:sp>
      <p:pic>
        <p:nvPicPr>
          <p:cNvPr id="3" name="Picture 2" descr="A close up of a logo&#10;&#10;Description automatically generated">
            <a:extLst>
              <a:ext uri="{FF2B5EF4-FFF2-40B4-BE49-F238E27FC236}">
                <a16:creationId xmlns:a16="http://schemas.microsoft.com/office/drawing/2014/main" id="{3848EE56-3AFC-4AAB-8CCF-55CF60C24384}"/>
              </a:ext>
            </a:extLst>
          </p:cNvPr>
          <p:cNvPicPr>
            <a:picLocks noChangeAspect="1"/>
          </p:cNvPicPr>
          <p:nvPr/>
        </p:nvPicPr>
        <p:blipFill rotWithShape="1">
          <a:blip r:embed="rId3">
            <a:extLst>
              <a:ext uri="{28A0092B-C50C-407E-A947-70E740481C1C}">
                <a14:useLocalDpi xmlns:a14="http://schemas.microsoft.com/office/drawing/2010/main" val="0"/>
              </a:ext>
            </a:extLst>
          </a:blip>
          <a:srcRect l="8150" t="19311" r="6896" b="4489"/>
          <a:stretch/>
        </p:blipFill>
        <p:spPr>
          <a:xfrm>
            <a:off x="1717975" y="2391490"/>
            <a:ext cx="834725" cy="562130"/>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E6259910-A0D7-4ECD-A6F3-9FE8798398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06679"/>
            <a:ext cx="3548226" cy="2255880"/>
          </a:xfrm>
          <a:prstGeom prst="rect">
            <a:avLst/>
          </a:prstGeom>
        </p:spPr>
      </p:pic>
      <p:pic>
        <p:nvPicPr>
          <p:cNvPr id="11" name="Picture 10">
            <a:extLst>
              <a:ext uri="{FF2B5EF4-FFF2-40B4-BE49-F238E27FC236}">
                <a16:creationId xmlns:a16="http://schemas.microsoft.com/office/drawing/2014/main" id="{91B76AB9-424F-4EA2-9D3E-4F5B27856144}"/>
              </a:ext>
            </a:extLst>
          </p:cNvPr>
          <p:cNvPicPr>
            <a:picLocks noChangeAspect="1"/>
          </p:cNvPicPr>
          <p:nvPr/>
        </p:nvPicPr>
        <p:blipFill>
          <a:blip r:embed="rId5"/>
          <a:stretch>
            <a:fillRect/>
          </a:stretch>
        </p:blipFill>
        <p:spPr>
          <a:xfrm>
            <a:off x="100225" y="4506576"/>
            <a:ext cx="3115321" cy="1069301"/>
          </a:xfrm>
          <a:prstGeom prst="rect">
            <a:avLst/>
          </a:prstGeom>
        </p:spPr>
      </p:pic>
      <p:pic>
        <p:nvPicPr>
          <p:cNvPr id="15" name="Picture 14">
            <a:extLst>
              <a:ext uri="{FF2B5EF4-FFF2-40B4-BE49-F238E27FC236}">
                <a16:creationId xmlns:a16="http://schemas.microsoft.com/office/drawing/2014/main" id="{75655E28-757B-40FD-8922-270DF93B3101}"/>
              </a:ext>
            </a:extLst>
          </p:cNvPr>
          <p:cNvPicPr>
            <a:picLocks noChangeAspect="1"/>
          </p:cNvPicPr>
          <p:nvPr/>
        </p:nvPicPr>
        <p:blipFill>
          <a:blip r:embed="rId6"/>
          <a:stretch>
            <a:fillRect/>
          </a:stretch>
        </p:blipFill>
        <p:spPr>
          <a:xfrm>
            <a:off x="3376578" y="0"/>
            <a:ext cx="3515581" cy="2315717"/>
          </a:xfrm>
          <a:prstGeom prst="rect">
            <a:avLst/>
          </a:prstGeom>
        </p:spPr>
      </p:pic>
      <p:pic>
        <p:nvPicPr>
          <p:cNvPr id="16" name="Picture 15">
            <a:extLst>
              <a:ext uri="{FF2B5EF4-FFF2-40B4-BE49-F238E27FC236}">
                <a16:creationId xmlns:a16="http://schemas.microsoft.com/office/drawing/2014/main" id="{EA248256-CB16-48D2-A3EC-7A195008B763}"/>
              </a:ext>
            </a:extLst>
          </p:cNvPr>
          <p:cNvPicPr>
            <a:picLocks noChangeAspect="1"/>
          </p:cNvPicPr>
          <p:nvPr/>
        </p:nvPicPr>
        <p:blipFill>
          <a:blip r:embed="rId7"/>
          <a:stretch>
            <a:fillRect/>
          </a:stretch>
        </p:blipFill>
        <p:spPr>
          <a:xfrm>
            <a:off x="3429000" y="1963457"/>
            <a:ext cx="2956795" cy="2324698"/>
          </a:xfrm>
          <a:prstGeom prst="rect">
            <a:avLst/>
          </a:prstGeom>
        </p:spPr>
      </p:pic>
      <p:pic>
        <p:nvPicPr>
          <p:cNvPr id="19" name="Picture 18">
            <a:extLst>
              <a:ext uri="{FF2B5EF4-FFF2-40B4-BE49-F238E27FC236}">
                <a16:creationId xmlns:a16="http://schemas.microsoft.com/office/drawing/2014/main" id="{BAB86E1B-3A02-4735-9D61-B723F7C86679}"/>
              </a:ext>
            </a:extLst>
          </p:cNvPr>
          <p:cNvPicPr>
            <a:picLocks noChangeAspect="1"/>
          </p:cNvPicPr>
          <p:nvPr/>
        </p:nvPicPr>
        <p:blipFill>
          <a:blip r:embed="rId8"/>
          <a:stretch>
            <a:fillRect/>
          </a:stretch>
        </p:blipFill>
        <p:spPr>
          <a:xfrm>
            <a:off x="3538692" y="4345697"/>
            <a:ext cx="3219083" cy="3177140"/>
          </a:xfrm>
          <a:prstGeom prst="rect">
            <a:avLst/>
          </a:prstGeom>
        </p:spPr>
      </p:pic>
      <p:pic>
        <p:nvPicPr>
          <p:cNvPr id="20" name="Picture 19">
            <a:extLst>
              <a:ext uri="{FF2B5EF4-FFF2-40B4-BE49-F238E27FC236}">
                <a16:creationId xmlns:a16="http://schemas.microsoft.com/office/drawing/2014/main" id="{11C70989-8A9E-4D22-BB55-9B93567D9C35}"/>
              </a:ext>
            </a:extLst>
          </p:cNvPr>
          <p:cNvPicPr>
            <a:picLocks noChangeAspect="1"/>
          </p:cNvPicPr>
          <p:nvPr/>
        </p:nvPicPr>
        <p:blipFill>
          <a:blip r:embed="rId9"/>
          <a:stretch>
            <a:fillRect/>
          </a:stretch>
        </p:blipFill>
        <p:spPr>
          <a:xfrm>
            <a:off x="11727" y="7731630"/>
            <a:ext cx="3526965" cy="2088563"/>
          </a:xfrm>
          <a:prstGeom prst="rect">
            <a:avLst/>
          </a:prstGeom>
        </p:spPr>
      </p:pic>
    </p:spTree>
    <p:extLst>
      <p:ext uri="{BB962C8B-B14F-4D97-AF65-F5344CB8AC3E}">
        <p14:creationId xmlns:p14="http://schemas.microsoft.com/office/powerpoint/2010/main" val="1036232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569660"/>
          </a:xfrm>
          <a:prstGeom prst="rect">
            <a:avLst/>
          </a:prstGeom>
          <a:noFill/>
        </p:spPr>
        <p:txBody>
          <a:bodyPr wrap="square" rtlCol="0">
            <a:spAutoFit/>
          </a:bodyPr>
          <a:lstStyle/>
          <a:p>
            <a:pPr algn="ctr"/>
            <a:r>
              <a:rPr lang="en-GB" sz="1200" b="1" dirty="0"/>
              <a:t>Bioenergetics revision</a:t>
            </a:r>
          </a:p>
          <a:p>
            <a:pPr algn="ctr"/>
            <a:r>
              <a:rPr lang="en-GB" sz="900" dirty="0"/>
              <a:t>Keywords: respiration, photosynthesis, lactic acid, oxygen debt, light intensity, glucose, mitochondria, ethanol, carbon dioxide, heart rate, breathing rate, muscle, temperature</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is the function/purpose of the following:</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Photosynthesis</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2809848" cy="1277273"/>
          </a:xfrm>
          <a:prstGeom prst="rect">
            <a:avLst/>
          </a:prstGeom>
          <a:noFill/>
        </p:spPr>
        <p:txBody>
          <a:bodyPr wrap="square" rtlCol="0">
            <a:spAutoFit/>
          </a:bodyPr>
          <a:lstStyle/>
          <a:p>
            <a:r>
              <a:rPr lang="en-GB" sz="1100" dirty="0"/>
              <a:t>Photosynthesis is the process by which plants make glucose from carbon dioxide and water using energy from sunlight</a:t>
            </a:r>
          </a:p>
          <a:p>
            <a:r>
              <a:rPr lang="en-GB" sz="1100" dirty="0"/>
              <a:t>Photosynthesis happens in the </a:t>
            </a:r>
            <a:r>
              <a:rPr lang="en-GB" sz="1100" b="1" dirty="0"/>
              <a:t>chloroplasts </a:t>
            </a:r>
            <a:r>
              <a:rPr lang="en-GB" sz="1100" dirty="0"/>
              <a:t>of leaf cells.</a:t>
            </a:r>
          </a:p>
          <a:p>
            <a:r>
              <a:rPr lang="en-GB" sz="1100" b="1" dirty="0"/>
              <a:t>Factors affecting the rate of photosynthesis</a:t>
            </a:r>
          </a:p>
          <a:p>
            <a:endParaRPr lang="en-GB" sz="1100" dirty="0"/>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-mitochondria</a:t>
            </a:r>
          </a:p>
          <a:p>
            <a:r>
              <a:rPr lang="en-GB" sz="1100" dirty="0"/>
              <a:t>-ribosomes</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-stomata</a:t>
            </a:r>
          </a:p>
          <a:p>
            <a:r>
              <a:rPr lang="en-GB" sz="1100" dirty="0"/>
              <a:t>-Arteries</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-alveoli</a:t>
            </a:r>
          </a:p>
          <a:p>
            <a:r>
              <a:rPr lang="en-GB" sz="1100" dirty="0"/>
              <a:t>-veins</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a:t>
            </a:r>
            <a:r>
              <a:rPr lang="en-GB" sz="1100" dirty="0" err="1"/>
              <a:t>benedicts</a:t>
            </a:r>
            <a:r>
              <a:rPr lang="en-GB" sz="1100" dirty="0"/>
              <a:t> solution</a:t>
            </a:r>
          </a:p>
          <a:p>
            <a:r>
              <a:rPr lang="en-GB" sz="1100" dirty="0"/>
              <a:t>-iodine solution</a:t>
            </a:r>
          </a:p>
        </p:txBody>
      </p:sp>
      <p:pic>
        <p:nvPicPr>
          <p:cNvPr id="16" name="Picture 15" descr="A screenshot of a cell phone&#10;&#10;Description automatically generated">
            <a:extLst>
              <a:ext uri="{FF2B5EF4-FFF2-40B4-BE49-F238E27FC236}">
                <a16:creationId xmlns:a16="http://schemas.microsoft.com/office/drawing/2014/main" id="{991D2745-CCB1-4AD1-8E3C-ADAC0EE9561D}"/>
              </a:ext>
            </a:extLst>
          </p:cNvPr>
          <p:cNvPicPr>
            <a:picLocks noChangeAspect="1"/>
          </p:cNvPicPr>
          <p:nvPr/>
        </p:nvPicPr>
        <p:blipFill rotWithShape="1">
          <a:blip r:embed="rId2">
            <a:extLst>
              <a:ext uri="{28A0092B-C50C-407E-A947-70E740481C1C}">
                <a14:useLocalDpi xmlns:a14="http://schemas.microsoft.com/office/drawing/2010/main" val="0"/>
              </a:ext>
            </a:extLst>
          </a:blip>
          <a:srcRect t="8754"/>
          <a:stretch/>
        </p:blipFill>
        <p:spPr>
          <a:xfrm>
            <a:off x="64398" y="2846562"/>
            <a:ext cx="2297802" cy="1619877"/>
          </a:xfrm>
          <a:prstGeom prst="rect">
            <a:avLst/>
          </a:prstGeom>
        </p:spPr>
      </p:pic>
      <p:pic>
        <p:nvPicPr>
          <p:cNvPr id="17" name="Picture 16">
            <a:extLst>
              <a:ext uri="{FF2B5EF4-FFF2-40B4-BE49-F238E27FC236}">
                <a16:creationId xmlns:a16="http://schemas.microsoft.com/office/drawing/2014/main" id="{7A99E513-1844-4142-B36D-004FD45EC6F5}"/>
              </a:ext>
            </a:extLst>
          </p:cNvPr>
          <p:cNvPicPr>
            <a:picLocks noChangeAspect="1"/>
          </p:cNvPicPr>
          <p:nvPr/>
        </p:nvPicPr>
        <p:blipFill>
          <a:blip r:embed="rId3"/>
          <a:stretch>
            <a:fillRect/>
          </a:stretch>
        </p:blipFill>
        <p:spPr>
          <a:xfrm>
            <a:off x="2920580" y="1788846"/>
            <a:ext cx="3707506" cy="438704"/>
          </a:xfrm>
          <a:prstGeom prst="rect">
            <a:avLst/>
          </a:prstGeom>
        </p:spPr>
      </p:pic>
      <p:pic>
        <p:nvPicPr>
          <p:cNvPr id="18" name="Picture 17">
            <a:extLst>
              <a:ext uri="{FF2B5EF4-FFF2-40B4-BE49-F238E27FC236}">
                <a16:creationId xmlns:a16="http://schemas.microsoft.com/office/drawing/2014/main" id="{12DE2DCE-C91C-466B-9B02-D832B7BB9429}"/>
              </a:ext>
            </a:extLst>
          </p:cNvPr>
          <p:cNvPicPr>
            <a:picLocks noChangeAspect="1"/>
          </p:cNvPicPr>
          <p:nvPr/>
        </p:nvPicPr>
        <p:blipFill>
          <a:blip r:embed="rId4"/>
          <a:stretch>
            <a:fillRect/>
          </a:stretch>
        </p:blipFill>
        <p:spPr>
          <a:xfrm>
            <a:off x="3428997" y="2265226"/>
            <a:ext cx="3083744" cy="282955"/>
          </a:xfrm>
          <a:prstGeom prst="rect">
            <a:avLst/>
          </a:prstGeom>
        </p:spPr>
      </p:pic>
      <p:pic>
        <p:nvPicPr>
          <p:cNvPr id="21" name="Picture 20">
            <a:extLst>
              <a:ext uri="{FF2B5EF4-FFF2-40B4-BE49-F238E27FC236}">
                <a16:creationId xmlns:a16="http://schemas.microsoft.com/office/drawing/2014/main" id="{0104D7C3-9D5F-410B-9D50-B2878B990EB3}"/>
              </a:ext>
            </a:extLst>
          </p:cNvPr>
          <p:cNvPicPr>
            <a:picLocks noChangeAspect="1"/>
          </p:cNvPicPr>
          <p:nvPr/>
        </p:nvPicPr>
        <p:blipFill>
          <a:blip r:embed="rId5"/>
          <a:stretch>
            <a:fillRect/>
          </a:stretch>
        </p:blipFill>
        <p:spPr>
          <a:xfrm>
            <a:off x="0" y="5947422"/>
            <a:ext cx="2362200" cy="1526106"/>
          </a:xfrm>
          <a:prstGeom prst="rect">
            <a:avLst/>
          </a:prstGeom>
        </p:spPr>
      </p:pic>
      <p:pic>
        <p:nvPicPr>
          <p:cNvPr id="23" name="Picture 22">
            <a:extLst>
              <a:ext uri="{FF2B5EF4-FFF2-40B4-BE49-F238E27FC236}">
                <a16:creationId xmlns:a16="http://schemas.microsoft.com/office/drawing/2014/main" id="{E6400EC1-A3EE-4814-9884-41747D6FFCF9}"/>
              </a:ext>
            </a:extLst>
          </p:cNvPr>
          <p:cNvPicPr>
            <a:picLocks noChangeAspect="1"/>
          </p:cNvPicPr>
          <p:nvPr/>
        </p:nvPicPr>
        <p:blipFill>
          <a:blip r:embed="rId6"/>
          <a:stretch>
            <a:fillRect/>
          </a:stretch>
        </p:blipFill>
        <p:spPr>
          <a:xfrm>
            <a:off x="40525" y="4477474"/>
            <a:ext cx="2297802" cy="1499464"/>
          </a:xfrm>
          <a:prstGeom prst="rect">
            <a:avLst/>
          </a:prstGeom>
        </p:spPr>
      </p:pic>
      <p:sp>
        <p:nvSpPr>
          <p:cNvPr id="24" name="TextBox 23">
            <a:extLst>
              <a:ext uri="{FF2B5EF4-FFF2-40B4-BE49-F238E27FC236}">
                <a16:creationId xmlns:a16="http://schemas.microsoft.com/office/drawing/2014/main" id="{7B2FF222-FFC9-4BBD-8623-BFC650392284}"/>
              </a:ext>
            </a:extLst>
          </p:cNvPr>
          <p:cNvSpPr txBox="1"/>
          <p:nvPr/>
        </p:nvSpPr>
        <p:spPr>
          <a:xfrm>
            <a:off x="2920580" y="2548181"/>
            <a:ext cx="3782067" cy="461665"/>
          </a:xfrm>
          <a:prstGeom prst="rect">
            <a:avLst/>
          </a:prstGeom>
          <a:noFill/>
        </p:spPr>
        <p:txBody>
          <a:bodyPr wrap="square" rtlCol="0">
            <a:spAutoFit/>
          </a:bodyPr>
          <a:lstStyle/>
          <a:p>
            <a:pPr algn="ctr"/>
            <a:r>
              <a:rPr lang="en-GB" sz="1200" dirty="0"/>
              <a:t>Required practical: investigating effect of light intensity on rate of photosynthesis</a:t>
            </a:r>
          </a:p>
        </p:txBody>
      </p:sp>
      <p:pic>
        <p:nvPicPr>
          <p:cNvPr id="2050" name="Picture 2" descr="Image result for photosynthesis required practical steps">
            <a:extLst>
              <a:ext uri="{FF2B5EF4-FFF2-40B4-BE49-F238E27FC236}">
                <a16:creationId xmlns:a16="http://schemas.microsoft.com/office/drawing/2014/main" id="{0EEF916B-8864-4E41-BDBA-D0259DFC6A1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8558"/>
          <a:stretch/>
        </p:blipFill>
        <p:spPr bwMode="auto">
          <a:xfrm>
            <a:off x="4492806" y="3059297"/>
            <a:ext cx="1860370" cy="150705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534B32F0-E976-4CC3-AD29-135C1B9453A8}"/>
              </a:ext>
            </a:extLst>
          </p:cNvPr>
          <p:cNvSpPr txBox="1"/>
          <p:nvPr/>
        </p:nvSpPr>
        <p:spPr>
          <a:xfrm>
            <a:off x="2338327" y="3009846"/>
            <a:ext cx="2258905" cy="2092881"/>
          </a:xfrm>
          <a:prstGeom prst="rect">
            <a:avLst/>
          </a:prstGeom>
          <a:noFill/>
        </p:spPr>
        <p:txBody>
          <a:bodyPr wrap="square" rtlCol="0">
            <a:spAutoFit/>
          </a:bodyPr>
          <a:lstStyle/>
          <a:p>
            <a:r>
              <a:rPr lang="en-GB" sz="1000" dirty="0"/>
              <a:t>Equipment: LED lamp, metre ruler, pondweed, beaker, stopwatch, sodium hydrogen carbonate and pond water</a:t>
            </a:r>
          </a:p>
          <a:p>
            <a:r>
              <a:rPr lang="en-GB" sz="1000" dirty="0"/>
              <a:t>Method</a:t>
            </a:r>
          </a:p>
          <a:p>
            <a:pPr marL="228600" indent="-228600">
              <a:buFont typeface="+mj-lt"/>
              <a:buAutoNum type="arabicPeriod"/>
            </a:pPr>
            <a:r>
              <a:rPr lang="en-GB" sz="1000" dirty="0"/>
              <a:t>Set up the experiment as shown</a:t>
            </a:r>
          </a:p>
          <a:p>
            <a:pPr marL="228600" indent="-228600">
              <a:buFont typeface="+mj-lt"/>
              <a:buAutoNum type="arabicPeriod"/>
            </a:pPr>
            <a:r>
              <a:rPr lang="en-GB" sz="1000" dirty="0"/>
              <a:t>Add carbonate tablets to beaker to ensure the plant has enough CO2</a:t>
            </a:r>
          </a:p>
          <a:p>
            <a:pPr marL="228600" indent="-228600">
              <a:buFont typeface="+mj-lt"/>
              <a:buAutoNum type="arabicPeriod"/>
            </a:pPr>
            <a:r>
              <a:rPr lang="en-GB" sz="1000" dirty="0"/>
              <a:t>Measure the distance the lamp is from the beaker</a:t>
            </a:r>
          </a:p>
          <a:p>
            <a:pPr marL="228600" indent="-228600">
              <a:buFont typeface="+mj-lt"/>
              <a:buAutoNum type="arabicPeriod"/>
            </a:pPr>
            <a:r>
              <a:rPr lang="en-GB" sz="1000" dirty="0"/>
              <a:t>Leave for a set time and count how many oxygen bubbles are produced</a:t>
            </a:r>
          </a:p>
          <a:p>
            <a:pPr marL="228600" indent="-228600">
              <a:buFont typeface="+mj-lt"/>
              <a:buAutoNum type="arabicPeriod"/>
            </a:pPr>
            <a:r>
              <a:rPr lang="en-GB" sz="1000" dirty="0"/>
              <a:t>Move the beaker along the ruler every 10cm and repeat step 3</a:t>
            </a:r>
          </a:p>
        </p:txBody>
      </p:sp>
      <p:sp>
        <p:nvSpPr>
          <p:cNvPr id="31" name="TextBox 30">
            <a:extLst>
              <a:ext uri="{FF2B5EF4-FFF2-40B4-BE49-F238E27FC236}">
                <a16:creationId xmlns:a16="http://schemas.microsoft.com/office/drawing/2014/main" id="{746B6C97-1DC9-4551-A841-9C8C65AF79CB}"/>
              </a:ext>
            </a:extLst>
          </p:cNvPr>
          <p:cNvSpPr txBox="1"/>
          <p:nvPr/>
        </p:nvSpPr>
        <p:spPr>
          <a:xfrm>
            <a:off x="4561585" y="4381958"/>
            <a:ext cx="2176710" cy="1200329"/>
          </a:xfrm>
          <a:prstGeom prst="rect">
            <a:avLst/>
          </a:prstGeom>
          <a:noFill/>
        </p:spPr>
        <p:txBody>
          <a:bodyPr wrap="square" rtlCol="0">
            <a:spAutoFit/>
          </a:bodyPr>
          <a:lstStyle/>
          <a:p>
            <a:r>
              <a:rPr lang="en-GB" sz="900" dirty="0"/>
              <a:t>6. Repeat the experiment 3 times and calculate average number of bubbles for each distance</a:t>
            </a:r>
          </a:p>
          <a:p>
            <a:r>
              <a:rPr lang="en-GB" sz="900" dirty="0"/>
              <a:t>7. Work out light intensity by using 1/distance squared</a:t>
            </a:r>
          </a:p>
          <a:p>
            <a:r>
              <a:rPr lang="en-GB" sz="900" dirty="0"/>
              <a:t>8. Plot a graph of light intensity vs number of bubbles</a:t>
            </a:r>
          </a:p>
          <a:p>
            <a:endParaRPr lang="en-GB" sz="900" dirty="0"/>
          </a:p>
        </p:txBody>
      </p:sp>
      <p:sp>
        <p:nvSpPr>
          <p:cNvPr id="33" name="TextBox 32">
            <a:extLst>
              <a:ext uri="{FF2B5EF4-FFF2-40B4-BE49-F238E27FC236}">
                <a16:creationId xmlns:a16="http://schemas.microsoft.com/office/drawing/2014/main" id="{74697E99-156F-4A00-80E9-CFF2FE9DCA59}"/>
              </a:ext>
            </a:extLst>
          </p:cNvPr>
          <p:cNvSpPr txBox="1"/>
          <p:nvPr/>
        </p:nvSpPr>
        <p:spPr>
          <a:xfrm>
            <a:off x="2296416" y="5075278"/>
            <a:ext cx="2297803" cy="1754326"/>
          </a:xfrm>
          <a:prstGeom prst="rect">
            <a:avLst/>
          </a:prstGeom>
          <a:noFill/>
        </p:spPr>
        <p:txBody>
          <a:bodyPr wrap="square" rtlCol="0">
            <a:spAutoFit/>
          </a:bodyPr>
          <a:lstStyle/>
          <a:p>
            <a:r>
              <a:rPr lang="en-GB" sz="900" b="1" dirty="0"/>
              <a:t>What happens to the glucose made by plants?</a:t>
            </a:r>
          </a:p>
          <a:p>
            <a:r>
              <a:rPr lang="en-GB" sz="900" dirty="0"/>
              <a:t>The glucose made by plants can be used for the following:</a:t>
            </a:r>
          </a:p>
          <a:p>
            <a:pPr marL="171450" indent="-171450">
              <a:buFont typeface="Wingdings" panose="05000000000000000000" pitchFamily="2" charset="2"/>
              <a:buChar char="ü"/>
            </a:pPr>
            <a:r>
              <a:rPr lang="en-GB" sz="900" dirty="0"/>
              <a:t> It can be converted to starch and stored. We can carry out a starch test to see is a plant has carried out photosynthesis</a:t>
            </a:r>
          </a:p>
          <a:p>
            <a:pPr marL="171450" indent="-171450">
              <a:buFont typeface="Wingdings" panose="05000000000000000000" pitchFamily="2" charset="2"/>
              <a:buChar char="ü"/>
            </a:pPr>
            <a:r>
              <a:rPr lang="en-GB" sz="900" dirty="0"/>
              <a:t>It can be used in respiration</a:t>
            </a:r>
          </a:p>
          <a:p>
            <a:pPr marL="171450" indent="-171450">
              <a:buFont typeface="Wingdings" panose="05000000000000000000" pitchFamily="2" charset="2"/>
              <a:buChar char="ü"/>
            </a:pPr>
            <a:r>
              <a:rPr lang="en-GB" sz="900" dirty="0"/>
              <a:t>It can be used to make proteins</a:t>
            </a:r>
          </a:p>
          <a:p>
            <a:pPr marL="171450" indent="-171450">
              <a:buFont typeface="Wingdings" panose="05000000000000000000" pitchFamily="2" charset="2"/>
              <a:buChar char="ü"/>
            </a:pPr>
            <a:r>
              <a:rPr lang="en-GB" sz="900" dirty="0"/>
              <a:t>It can be used to make seeds</a:t>
            </a:r>
          </a:p>
          <a:p>
            <a:pPr marL="171450" indent="-171450">
              <a:buFont typeface="Wingdings" panose="05000000000000000000" pitchFamily="2" charset="2"/>
              <a:buChar char="ü"/>
            </a:pPr>
            <a:r>
              <a:rPr lang="en-GB" sz="900" dirty="0"/>
              <a:t>It can be used to make fats and oils.</a:t>
            </a:r>
          </a:p>
          <a:p>
            <a:endParaRPr lang="en-GB" sz="900" dirty="0"/>
          </a:p>
        </p:txBody>
      </p:sp>
      <p:pic>
        <p:nvPicPr>
          <p:cNvPr id="2048" name="Picture 2047">
            <a:extLst>
              <a:ext uri="{FF2B5EF4-FFF2-40B4-BE49-F238E27FC236}">
                <a16:creationId xmlns:a16="http://schemas.microsoft.com/office/drawing/2014/main" id="{E7E58D49-424F-4849-BC01-E1BF1D756774}"/>
              </a:ext>
            </a:extLst>
          </p:cNvPr>
          <p:cNvPicPr>
            <a:picLocks noChangeAspect="1"/>
          </p:cNvPicPr>
          <p:nvPr/>
        </p:nvPicPr>
        <p:blipFill rotWithShape="1">
          <a:blip r:embed="rId8"/>
          <a:srcRect r="7222"/>
          <a:stretch/>
        </p:blipFill>
        <p:spPr>
          <a:xfrm>
            <a:off x="44030" y="7640774"/>
            <a:ext cx="2876550" cy="966585"/>
          </a:xfrm>
          <a:prstGeom prst="rect">
            <a:avLst/>
          </a:prstGeom>
        </p:spPr>
      </p:pic>
      <p:pic>
        <p:nvPicPr>
          <p:cNvPr id="2049" name="Picture 2048">
            <a:extLst>
              <a:ext uri="{FF2B5EF4-FFF2-40B4-BE49-F238E27FC236}">
                <a16:creationId xmlns:a16="http://schemas.microsoft.com/office/drawing/2014/main" id="{9E178F25-DD6B-4A3E-95C6-571B32FB8D93}"/>
              </a:ext>
            </a:extLst>
          </p:cNvPr>
          <p:cNvPicPr>
            <a:picLocks noChangeAspect="1"/>
          </p:cNvPicPr>
          <p:nvPr/>
        </p:nvPicPr>
        <p:blipFill>
          <a:blip r:embed="rId9"/>
          <a:stretch>
            <a:fillRect/>
          </a:stretch>
        </p:blipFill>
        <p:spPr>
          <a:xfrm>
            <a:off x="4585457" y="5405470"/>
            <a:ext cx="2176709" cy="1190824"/>
          </a:xfrm>
          <a:prstGeom prst="rect">
            <a:avLst/>
          </a:prstGeom>
        </p:spPr>
      </p:pic>
      <p:pic>
        <p:nvPicPr>
          <p:cNvPr id="2052" name="Picture 2051">
            <a:extLst>
              <a:ext uri="{FF2B5EF4-FFF2-40B4-BE49-F238E27FC236}">
                <a16:creationId xmlns:a16="http://schemas.microsoft.com/office/drawing/2014/main" id="{FF9D75EB-1906-48DC-9895-AB029E900BD1}"/>
              </a:ext>
            </a:extLst>
          </p:cNvPr>
          <p:cNvPicPr>
            <a:picLocks noChangeAspect="1"/>
          </p:cNvPicPr>
          <p:nvPr/>
        </p:nvPicPr>
        <p:blipFill>
          <a:blip r:embed="rId10"/>
          <a:stretch>
            <a:fillRect/>
          </a:stretch>
        </p:blipFill>
        <p:spPr>
          <a:xfrm>
            <a:off x="0" y="8523396"/>
            <a:ext cx="2552700" cy="1231015"/>
          </a:xfrm>
          <a:prstGeom prst="rect">
            <a:avLst/>
          </a:prstGeom>
        </p:spPr>
      </p:pic>
      <p:pic>
        <p:nvPicPr>
          <p:cNvPr id="2053" name="Picture 2052">
            <a:extLst>
              <a:ext uri="{FF2B5EF4-FFF2-40B4-BE49-F238E27FC236}">
                <a16:creationId xmlns:a16="http://schemas.microsoft.com/office/drawing/2014/main" id="{0DD7E00B-9E44-4D84-BD43-3187B5A80234}"/>
              </a:ext>
            </a:extLst>
          </p:cNvPr>
          <p:cNvPicPr>
            <a:picLocks noChangeAspect="1"/>
          </p:cNvPicPr>
          <p:nvPr/>
        </p:nvPicPr>
        <p:blipFill>
          <a:blip r:embed="rId11"/>
          <a:stretch>
            <a:fillRect/>
          </a:stretch>
        </p:blipFill>
        <p:spPr>
          <a:xfrm>
            <a:off x="2964610" y="6618432"/>
            <a:ext cx="3870785" cy="3287567"/>
          </a:xfrm>
          <a:prstGeom prst="rect">
            <a:avLst/>
          </a:prstGeom>
        </p:spPr>
      </p:pic>
      <p:pic>
        <p:nvPicPr>
          <p:cNvPr id="2051" name="Picture 2050">
            <a:extLst>
              <a:ext uri="{FF2B5EF4-FFF2-40B4-BE49-F238E27FC236}">
                <a16:creationId xmlns:a16="http://schemas.microsoft.com/office/drawing/2014/main" id="{26C6F12B-323D-4485-A460-535534D296CD}"/>
              </a:ext>
            </a:extLst>
          </p:cNvPr>
          <p:cNvPicPr>
            <a:picLocks noChangeAspect="1"/>
          </p:cNvPicPr>
          <p:nvPr/>
        </p:nvPicPr>
        <p:blipFill>
          <a:blip r:embed="rId12"/>
          <a:stretch>
            <a:fillRect/>
          </a:stretch>
        </p:blipFill>
        <p:spPr>
          <a:xfrm>
            <a:off x="836221" y="9195163"/>
            <a:ext cx="2408240" cy="710837"/>
          </a:xfrm>
          <a:prstGeom prst="rect">
            <a:avLst/>
          </a:prstGeom>
        </p:spPr>
      </p:pic>
    </p:spTree>
    <p:extLst>
      <p:ext uri="{BB962C8B-B14F-4D97-AF65-F5344CB8AC3E}">
        <p14:creationId xmlns:p14="http://schemas.microsoft.com/office/powerpoint/2010/main" val="2214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Respiration, exercise and metabolism</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3816429"/>
          </a:xfrm>
          <a:prstGeom prst="rect">
            <a:avLst/>
          </a:prstGeom>
          <a:noFill/>
        </p:spPr>
        <p:txBody>
          <a:bodyPr wrap="square" rtlCol="0">
            <a:spAutoFit/>
          </a:bodyPr>
          <a:lstStyle/>
          <a:p>
            <a:r>
              <a:rPr lang="en-GB" sz="1100" b="1" dirty="0"/>
              <a:t>Aerobic vs anaerobic respiration</a:t>
            </a:r>
          </a:p>
          <a:p>
            <a:r>
              <a:rPr lang="en-GB" sz="1100" b="1" dirty="0"/>
              <a:t>Aerobic respiration is respiration that uses oxygen to release energy from glucose. It happens in the mitochondria</a:t>
            </a:r>
          </a:p>
          <a:p>
            <a:endParaRPr lang="en-GB" sz="1100" b="1" dirty="0"/>
          </a:p>
          <a:p>
            <a:endParaRPr lang="en-GB" sz="1100" b="1" dirty="0"/>
          </a:p>
          <a:p>
            <a:endParaRPr lang="en-GB" sz="1100" b="1" dirty="0"/>
          </a:p>
          <a:p>
            <a:endParaRPr lang="en-GB" sz="1100" b="1" dirty="0"/>
          </a:p>
          <a:p>
            <a:r>
              <a:rPr lang="en-GB" sz="1100" b="1" dirty="0"/>
              <a:t>Anaerobic respiration is respiration without oxygen.  In animals anaerobic respiration produces lactic acid and in yeast anaerobic respiration produces ethanol ad carbon dioxide which is useful in the brewing industry.</a:t>
            </a:r>
          </a:p>
          <a:p>
            <a:endParaRPr lang="en-GB" sz="1100" b="1" dirty="0"/>
          </a:p>
          <a:p>
            <a:endParaRPr lang="en-GB" sz="1100" b="1" dirty="0"/>
          </a:p>
          <a:p>
            <a:endParaRPr lang="en-GB" sz="1100" b="1" dirty="0"/>
          </a:p>
          <a:p>
            <a:endParaRPr lang="en-GB" sz="1100" b="1" dirty="0"/>
          </a:p>
          <a:p>
            <a:endParaRPr lang="en-GB" sz="1100" b="1" dirty="0"/>
          </a:p>
          <a:p>
            <a:endParaRPr lang="en-GB" sz="1100" b="1" dirty="0"/>
          </a:p>
          <a:p>
            <a:endParaRPr lang="en-GB" sz="1100" b="1" dirty="0"/>
          </a:p>
          <a:p>
            <a:endParaRPr lang="en-GB" sz="1100" b="1" dirty="0"/>
          </a:p>
          <a:p>
            <a:endParaRPr lang="en-GB" sz="1100" dirty="0"/>
          </a:p>
        </p:txBody>
      </p:sp>
      <p:sp>
        <p:nvSpPr>
          <p:cNvPr id="26" name="TextBox 25">
            <a:extLst>
              <a:ext uri="{FF2B5EF4-FFF2-40B4-BE49-F238E27FC236}">
                <a16:creationId xmlns:a16="http://schemas.microsoft.com/office/drawing/2014/main" id="{90609888-8F76-4202-AB34-2EF404FA67AB}"/>
              </a:ext>
            </a:extLst>
          </p:cNvPr>
          <p:cNvSpPr txBox="1"/>
          <p:nvPr/>
        </p:nvSpPr>
        <p:spPr>
          <a:xfrm>
            <a:off x="136681" y="4113481"/>
            <a:ext cx="3292319" cy="3631763"/>
          </a:xfrm>
          <a:prstGeom prst="rect">
            <a:avLst/>
          </a:prstGeom>
          <a:noFill/>
        </p:spPr>
        <p:txBody>
          <a:bodyPr wrap="square" rtlCol="0">
            <a:spAutoFit/>
          </a:bodyPr>
          <a:lstStyle/>
          <a:p>
            <a:r>
              <a:rPr lang="en-GB" sz="1000" b="1" u="sng" dirty="0"/>
              <a:t>Respiration and exercise</a:t>
            </a:r>
          </a:p>
          <a:p>
            <a:r>
              <a:rPr lang="en-GB" sz="1000" b="1" dirty="0"/>
              <a:t>During exercise, the body uses up a lot of energy. This means the rate of respiration increases to supply muscles with the energy they need to contract.</a:t>
            </a:r>
          </a:p>
          <a:p>
            <a:r>
              <a:rPr lang="en-GB" sz="1000" b="1" dirty="0"/>
              <a:t>The following changes occur when exercising:</a:t>
            </a:r>
          </a:p>
          <a:p>
            <a:pPr marL="228600" indent="-228600">
              <a:buFont typeface="+mj-lt"/>
              <a:buAutoNum type="arabicPeriod"/>
            </a:pPr>
            <a:r>
              <a:rPr lang="en-GB" sz="1000" b="1" dirty="0"/>
              <a:t>Heart rate increases </a:t>
            </a:r>
            <a:r>
              <a:rPr lang="en-GB" sz="1000" dirty="0"/>
              <a:t>as the heart is pumping more blood to and from muscles</a:t>
            </a:r>
          </a:p>
          <a:p>
            <a:pPr marL="228600" indent="-228600">
              <a:buFont typeface="+mj-lt"/>
              <a:buAutoNum type="arabicPeriod"/>
            </a:pPr>
            <a:r>
              <a:rPr lang="en-GB" sz="1000" b="1" dirty="0"/>
              <a:t>Breathing rate increases as </a:t>
            </a:r>
            <a:r>
              <a:rPr lang="en-GB" sz="1000" dirty="0"/>
              <a:t>the body need to take in more oxygen  for aerobic respiration and  release carbon dioxide made by cells when they respire.</a:t>
            </a:r>
          </a:p>
          <a:p>
            <a:pPr marL="228600" indent="-228600">
              <a:buFont typeface="+mj-lt"/>
              <a:buAutoNum type="arabicPeriod"/>
            </a:pPr>
            <a:r>
              <a:rPr lang="en-GB" sz="1000" b="1" dirty="0"/>
              <a:t>Blood vessels dilate( widen) </a:t>
            </a:r>
            <a:r>
              <a:rPr lang="en-GB" sz="1000" dirty="0"/>
              <a:t>so that they can deliver more blood to  the muscles and the surface of the skin in order for heat to be conducted away</a:t>
            </a:r>
          </a:p>
          <a:p>
            <a:r>
              <a:rPr lang="en-GB" sz="1000" b="1" u="sng" dirty="0"/>
              <a:t>Oxygen debt</a:t>
            </a:r>
          </a:p>
          <a:p>
            <a:r>
              <a:rPr lang="en-GB" sz="1000" b="1" dirty="0"/>
              <a:t>Oxygen debt </a:t>
            </a:r>
            <a:r>
              <a:rPr lang="en-GB" sz="1000" dirty="0"/>
              <a:t>is </a:t>
            </a:r>
            <a:r>
              <a:rPr lang="en-GB" sz="1000" b="1" dirty="0"/>
              <a:t>the amount of oxygen needed to completely break down lactic acid into carbon dioxide and water</a:t>
            </a:r>
            <a:r>
              <a:rPr lang="en-GB" sz="1000" dirty="0"/>
              <a:t>. After exercise your </a:t>
            </a:r>
            <a:r>
              <a:rPr lang="en-GB" sz="1000" b="1" dirty="0"/>
              <a:t>breathing rate stays high </a:t>
            </a:r>
            <a:r>
              <a:rPr lang="en-GB" sz="1000" dirty="0"/>
              <a:t>so that you can take in extra oxygen. </a:t>
            </a:r>
            <a:r>
              <a:rPr lang="en-GB" sz="1000" b="1" dirty="0"/>
              <a:t>Lactic acid is toxic </a:t>
            </a:r>
            <a:r>
              <a:rPr lang="en-GB" sz="1000" dirty="0"/>
              <a:t>to the body and destroys muscles</a:t>
            </a:r>
            <a:endParaRPr lang="en-GB" sz="1000" b="1" dirty="0"/>
          </a:p>
          <a:p>
            <a:endParaRPr lang="en-GB" sz="1000" b="1" dirty="0"/>
          </a:p>
          <a:p>
            <a:r>
              <a:rPr lang="en-GB" sz="1000" b="1" u="sng" dirty="0"/>
              <a:t>Metabolism</a:t>
            </a:r>
          </a:p>
          <a:p>
            <a:r>
              <a:rPr lang="en-GB" sz="1000" b="1" dirty="0"/>
              <a:t>Metabolism is the rate at which chemical reactions happen in cells. </a:t>
            </a:r>
            <a:endParaRPr lang="en-GB" sz="1000" dirty="0"/>
          </a:p>
        </p:txBody>
      </p:sp>
      <p:pic>
        <p:nvPicPr>
          <p:cNvPr id="3076" name="Picture 4" descr="Image result for aerobic respiration equation">
            <a:extLst>
              <a:ext uri="{FF2B5EF4-FFF2-40B4-BE49-F238E27FC236}">
                <a16:creationId xmlns:a16="http://schemas.microsoft.com/office/drawing/2014/main" id="{CD1C7355-1A63-4029-AF9B-7A558D7FC1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40" r="8471" b="6195"/>
          <a:stretch/>
        </p:blipFill>
        <p:spPr bwMode="auto">
          <a:xfrm>
            <a:off x="3811709" y="1951383"/>
            <a:ext cx="3046291" cy="25729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105B9E8-DD1F-4B50-9162-B8216F33D470}"/>
              </a:ext>
            </a:extLst>
          </p:cNvPr>
          <p:cNvPicPr>
            <a:picLocks noChangeAspect="1"/>
          </p:cNvPicPr>
          <p:nvPr/>
        </p:nvPicPr>
        <p:blipFill>
          <a:blip r:embed="rId3"/>
          <a:stretch>
            <a:fillRect/>
          </a:stretch>
        </p:blipFill>
        <p:spPr>
          <a:xfrm>
            <a:off x="88742" y="1170253"/>
            <a:ext cx="3206744" cy="572633"/>
          </a:xfrm>
          <a:prstGeom prst="rect">
            <a:avLst/>
          </a:prstGeom>
        </p:spPr>
      </p:pic>
      <p:pic>
        <p:nvPicPr>
          <p:cNvPr id="3" name="Picture 2">
            <a:extLst>
              <a:ext uri="{FF2B5EF4-FFF2-40B4-BE49-F238E27FC236}">
                <a16:creationId xmlns:a16="http://schemas.microsoft.com/office/drawing/2014/main" id="{777362D1-930F-4106-AF8B-AE17B6DDB6CC}"/>
              </a:ext>
            </a:extLst>
          </p:cNvPr>
          <p:cNvPicPr>
            <a:picLocks noChangeAspect="1"/>
          </p:cNvPicPr>
          <p:nvPr/>
        </p:nvPicPr>
        <p:blipFill rotWithShape="1">
          <a:blip r:embed="rId4"/>
          <a:srcRect b="19248"/>
          <a:stretch/>
        </p:blipFill>
        <p:spPr>
          <a:xfrm>
            <a:off x="3380910" y="4920770"/>
            <a:ext cx="3477090" cy="1918180"/>
          </a:xfrm>
          <a:prstGeom prst="rect">
            <a:avLst/>
          </a:prstGeom>
        </p:spPr>
      </p:pic>
      <p:pic>
        <p:nvPicPr>
          <p:cNvPr id="5" name="Picture 4">
            <a:extLst>
              <a:ext uri="{FF2B5EF4-FFF2-40B4-BE49-F238E27FC236}">
                <a16:creationId xmlns:a16="http://schemas.microsoft.com/office/drawing/2014/main" id="{D1075D1D-7BC8-4656-A73A-AD5797331990}"/>
              </a:ext>
            </a:extLst>
          </p:cNvPr>
          <p:cNvPicPr>
            <a:picLocks noChangeAspect="1"/>
          </p:cNvPicPr>
          <p:nvPr/>
        </p:nvPicPr>
        <p:blipFill>
          <a:blip r:embed="rId5"/>
          <a:stretch>
            <a:fillRect/>
          </a:stretch>
        </p:blipFill>
        <p:spPr>
          <a:xfrm>
            <a:off x="3380911" y="6644675"/>
            <a:ext cx="3446445" cy="2460681"/>
          </a:xfrm>
          <a:prstGeom prst="rect">
            <a:avLst/>
          </a:prstGeom>
        </p:spPr>
      </p:pic>
      <p:pic>
        <p:nvPicPr>
          <p:cNvPr id="6" name="Picture 5">
            <a:extLst>
              <a:ext uri="{FF2B5EF4-FFF2-40B4-BE49-F238E27FC236}">
                <a16:creationId xmlns:a16="http://schemas.microsoft.com/office/drawing/2014/main" id="{C3300A64-3127-470A-B202-6085053E6A4C}"/>
              </a:ext>
            </a:extLst>
          </p:cNvPr>
          <p:cNvPicPr>
            <a:picLocks noChangeAspect="1"/>
          </p:cNvPicPr>
          <p:nvPr/>
        </p:nvPicPr>
        <p:blipFill>
          <a:blip r:embed="rId6"/>
          <a:stretch>
            <a:fillRect/>
          </a:stretch>
        </p:blipFill>
        <p:spPr>
          <a:xfrm>
            <a:off x="3328340" y="398728"/>
            <a:ext cx="3499016" cy="1601522"/>
          </a:xfrm>
          <a:prstGeom prst="rect">
            <a:avLst/>
          </a:prstGeom>
        </p:spPr>
      </p:pic>
      <p:pic>
        <p:nvPicPr>
          <p:cNvPr id="7" name="Picture 6">
            <a:extLst>
              <a:ext uri="{FF2B5EF4-FFF2-40B4-BE49-F238E27FC236}">
                <a16:creationId xmlns:a16="http://schemas.microsoft.com/office/drawing/2014/main" id="{87CF4DFE-9B46-4074-9FDA-570426800610}"/>
              </a:ext>
            </a:extLst>
          </p:cNvPr>
          <p:cNvPicPr>
            <a:picLocks noChangeAspect="1"/>
          </p:cNvPicPr>
          <p:nvPr/>
        </p:nvPicPr>
        <p:blipFill>
          <a:blip r:embed="rId7"/>
          <a:stretch>
            <a:fillRect/>
          </a:stretch>
        </p:blipFill>
        <p:spPr>
          <a:xfrm>
            <a:off x="57182" y="2510677"/>
            <a:ext cx="3754526" cy="1569728"/>
          </a:xfrm>
          <a:prstGeom prst="rect">
            <a:avLst/>
          </a:prstGeom>
        </p:spPr>
      </p:pic>
      <p:pic>
        <p:nvPicPr>
          <p:cNvPr id="8" name="Picture 7">
            <a:extLst>
              <a:ext uri="{FF2B5EF4-FFF2-40B4-BE49-F238E27FC236}">
                <a16:creationId xmlns:a16="http://schemas.microsoft.com/office/drawing/2014/main" id="{D48B1C6E-7A94-446D-95B4-C821117A149C}"/>
              </a:ext>
            </a:extLst>
          </p:cNvPr>
          <p:cNvPicPr>
            <a:picLocks noChangeAspect="1"/>
          </p:cNvPicPr>
          <p:nvPr/>
        </p:nvPicPr>
        <p:blipFill>
          <a:blip r:embed="rId8"/>
          <a:stretch>
            <a:fillRect/>
          </a:stretch>
        </p:blipFill>
        <p:spPr>
          <a:xfrm>
            <a:off x="30644" y="7636189"/>
            <a:ext cx="3196845" cy="1695451"/>
          </a:xfrm>
          <a:prstGeom prst="rect">
            <a:avLst/>
          </a:prstGeom>
        </p:spPr>
      </p:pic>
      <p:pic>
        <p:nvPicPr>
          <p:cNvPr id="10" name="Picture 9">
            <a:extLst>
              <a:ext uri="{FF2B5EF4-FFF2-40B4-BE49-F238E27FC236}">
                <a16:creationId xmlns:a16="http://schemas.microsoft.com/office/drawing/2014/main" id="{3A9D9911-E3B9-45CD-8926-8910CE4FCF90}"/>
              </a:ext>
            </a:extLst>
          </p:cNvPr>
          <p:cNvPicPr>
            <a:picLocks noChangeAspect="1"/>
          </p:cNvPicPr>
          <p:nvPr/>
        </p:nvPicPr>
        <p:blipFill>
          <a:blip r:embed="rId9"/>
          <a:stretch>
            <a:fillRect/>
          </a:stretch>
        </p:blipFill>
        <p:spPr>
          <a:xfrm>
            <a:off x="1473002" y="9105357"/>
            <a:ext cx="4584897" cy="777192"/>
          </a:xfrm>
          <a:prstGeom prst="rect">
            <a:avLst/>
          </a:prstGeom>
        </p:spPr>
      </p:pic>
    </p:spTree>
    <p:extLst>
      <p:ext uri="{BB962C8B-B14F-4D97-AF65-F5344CB8AC3E}">
        <p14:creationId xmlns:p14="http://schemas.microsoft.com/office/powerpoint/2010/main" val="5999104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463004F9284124A8B9DDD8341D9D910" ma:contentTypeVersion="11" ma:contentTypeDescription="Create a new document." ma:contentTypeScope="" ma:versionID="dad2b2165ad37ff66c71e4d93af4a03e">
  <xsd:schema xmlns:xsd="http://www.w3.org/2001/XMLSchema" xmlns:xs="http://www.w3.org/2001/XMLSchema" xmlns:p="http://schemas.microsoft.com/office/2006/metadata/properties" xmlns:ns3="da80bee3-76c4-4648-9c32-54a9a76568f0" xmlns:ns4="6006049d-7851-49e2-8ca8-13812b0a6ce0" targetNamespace="http://schemas.microsoft.com/office/2006/metadata/properties" ma:root="true" ma:fieldsID="8a529bc4f6d222ecdb29cb26d111d538" ns3:_="" ns4:_="">
    <xsd:import namespace="da80bee3-76c4-4648-9c32-54a9a76568f0"/>
    <xsd:import namespace="6006049d-7851-49e2-8ca8-13812b0a6ce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0bee3-76c4-4648-9c32-54a9a76568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6049d-7851-49e2-8ca8-13812b0a6c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E23B49-8C5C-4160-A529-DB75729D2B22}">
  <ds:schemaRefs>
    <ds:schemaRef ds:uri="da80bee3-76c4-4648-9c32-54a9a76568f0"/>
    <ds:schemaRef ds:uri="http://purl.org/dc/elements/1.1/"/>
    <ds:schemaRef ds:uri="http://schemas.microsoft.com/office/2006/metadata/properties"/>
    <ds:schemaRef ds:uri="http://purl.org/dc/terms/"/>
    <ds:schemaRef ds:uri="http://schemas.openxmlformats.org/package/2006/metadata/core-properties"/>
    <ds:schemaRef ds:uri="6006049d-7851-49e2-8ca8-13812b0a6ce0"/>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BF20DC53-0B39-411E-8BBA-EB9B389E8694}">
  <ds:schemaRefs>
    <ds:schemaRef ds:uri="http://schemas.microsoft.com/sharepoint/v3/contenttype/forms"/>
  </ds:schemaRefs>
</ds:datastoreItem>
</file>

<file path=customXml/itemProps3.xml><?xml version="1.0" encoding="utf-8"?>
<ds:datastoreItem xmlns:ds="http://schemas.openxmlformats.org/officeDocument/2006/customXml" ds:itemID="{C7F4980D-476B-46E7-AE0C-95B79ABC7F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80bee3-76c4-4648-9c32-54a9a76568f0"/>
    <ds:schemaRef ds:uri="6006049d-7851-49e2-8ca8-13812b0a6c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4453</TotalTime>
  <Words>2867</Words>
  <Application>Microsoft Office PowerPoint</Application>
  <PresentationFormat>A4 Paper (210x297 mm)</PresentationFormat>
  <Paragraphs>349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 Light</vt:lpstr>
      <vt:lpstr>Wingdings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Edmunds (HAB)</dc:creator>
  <cp:lastModifiedBy>Lauren Edwards (HAB)</cp:lastModifiedBy>
  <cp:revision>177</cp:revision>
  <cp:lastPrinted>2019-11-02T21:01:11Z</cp:lastPrinted>
  <dcterms:created xsi:type="dcterms:W3CDTF">2018-03-06T21:04:47Z</dcterms:created>
  <dcterms:modified xsi:type="dcterms:W3CDTF">2020-02-12T15:33:32Z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0x0101003463004F9284124A8B9DDD8341D9D910</vt:lpwstr>
  </property>
</Properties>
</file>