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26"/>
  </p:notesMasterIdLst>
  <p:sldIdLst>
    <p:sldId id="256" r:id="rId5"/>
    <p:sldId id="262" r:id="rId6"/>
    <p:sldId id="274" r:id="rId7"/>
    <p:sldId id="275" r:id="rId8"/>
    <p:sldId id="277" r:id="rId9"/>
    <p:sldId id="276" r:id="rId10"/>
    <p:sldId id="278" r:id="rId11"/>
    <p:sldId id="279" r:id="rId12"/>
    <p:sldId id="280" r:id="rId13"/>
    <p:sldId id="281" r:id="rId14"/>
    <p:sldId id="282" r:id="rId15"/>
    <p:sldId id="283" r:id="rId16"/>
    <p:sldId id="284" r:id="rId17"/>
    <p:sldId id="285" r:id="rId18"/>
    <p:sldId id="286" r:id="rId19"/>
    <p:sldId id="289" r:id="rId20"/>
    <p:sldId id="287" r:id="rId21"/>
    <p:sldId id="288" r:id="rId22"/>
    <p:sldId id="293" r:id="rId23"/>
    <p:sldId id="290" r:id="rId24"/>
    <p:sldId id="292" r:id="rId25"/>
  </p:sldIdLst>
  <p:sldSz cx="6858000" cy="9906000" type="A4"/>
  <p:notesSz cx="14352588" cy="9926638"/>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Comic Sans MS" panose="030F0702030302020204" pitchFamily="66" charset="0"/>
      <p:regular r:id="rId33"/>
      <p:bold r:id="rId34"/>
      <p:italic r:id="rId35"/>
      <p:boldItalic r:id="rId36"/>
    </p:embeddedFont>
    <p:embeddedFont>
      <p:font typeface="Segoe UI" panose="020B0502040204020203" pitchFamily="34" charset="0"/>
      <p:regular r:id="rId37"/>
      <p:bold r:id="rId38"/>
      <p:italic r:id="rId39"/>
      <p:boldItalic r:id="rId40"/>
    </p:embeddedFont>
    <p:embeddedFont>
      <p:font typeface="Trebuchet MS" panose="020B0603020202020204" pitchFamily="34" charset="0"/>
      <p:regular r:id="rId41"/>
      <p:bold r:id="rId42"/>
      <p:italic r:id="rId43"/>
      <p:boldItalic r:id="rId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56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6EB173-F89D-4BEA-A098-6616FB70A1F2}" v="119" dt="2020-08-30T17:47:46.5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21" autoAdjust="0"/>
    <p:restoredTop sz="94660"/>
  </p:normalViewPr>
  <p:slideViewPr>
    <p:cSldViewPr snapToGrid="0">
      <p:cViewPr>
        <p:scale>
          <a:sx n="76" d="100"/>
          <a:sy n="76" d="100"/>
        </p:scale>
        <p:origin x="2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3.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Edwards (HAB)" userId="5a513333-4d01-4157-a3bf-b28289f0a286" providerId="ADAL" clId="{C26EB173-F89D-4BEA-A098-6616FB70A1F2}"/>
    <pc:docChg chg="undo custSel addSld delSld modSld">
      <pc:chgData name="Lauren Edwards (HAB)" userId="5a513333-4d01-4157-a3bf-b28289f0a286" providerId="ADAL" clId="{C26EB173-F89D-4BEA-A098-6616FB70A1F2}" dt="2020-08-30T17:48:27.999" v="1181" actId="2696"/>
      <pc:docMkLst>
        <pc:docMk/>
      </pc:docMkLst>
      <pc:sldChg chg="addSp delSp modSp">
        <pc:chgData name="Lauren Edwards (HAB)" userId="5a513333-4d01-4157-a3bf-b28289f0a286" providerId="ADAL" clId="{C26EB173-F89D-4BEA-A098-6616FB70A1F2}" dt="2020-08-30T14:43:01.118" v="94" actId="14100"/>
        <pc:sldMkLst>
          <pc:docMk/>
          <pc:sldMk cId="2438769560" sldId="287"/>
        </pc:sldMkLst>
        <pc:spChg chg="add mod ord">
          <ac:chgData name="Lauren Edwards (HAB)" userId="5a513333-4d01-4157-a3bf-b28289f0a286" providerId="ADAL" clId="{C26EB173-F89D-4BEA-A098-6616FB70A1F2}" dt="2020-08-30T14:39:34.661" v="65" actId="404"/>
          <ac:spMkLst>
            <pc:docMk/>
            <pc:sldMk cId="2438769560" sldId="287"/>
            <ac:spMk id="3" creationId="{A4FF5E43-A40B-4582-ABD6-8B04C8C4CDF4}"/>
          </ac:spMkLst>
        </pc:spChg>
        <pc:picChg chg="add mod">
          <ac:chgData name="Lauren Edwards (HAB)" userId="5a513333-4d01-4157-a3bf-b28289f0a286" providerId="ADAL" clId="{C26EB173-F89D-4BEA-A098-6616FB70A1F2}" dt="2020-08-30T14:41:06.573" v="76" actId="14100"/>
          <ac:picMkLst>
            <pc:docMk/>
            <pc:sldMk cId="2438769560" sldId="287"/>
            <ac:picMk id="2" creationId="{77CAC0BB-C9BC-4BE9-8CA6-FE64CC05CBBD}"/>
          </ac:picMkLst>
        </pc:picChg>
        <pc:picChg chg="add mod">
          <ac:chgData name="Lauren Edwards (HAB)" userId="5a513333-4d01-4157-a3bf-b28289f0a286" providerId="ADAL" clId="{C26EB173-F89D-4BEA-A098-6616FB70A1F2}" dt="2020-08-30T14:42:44.979" v="88" actId="1076"/>
          <ac:picMkLst>
            <pc:docMk/>
            <pc:sldMk cId="2438769560" sldId="287"/>
            <ac:picMk id="4" creationId="{BDDDC9A6-575C-41F1-8C3E-5758727A1A25}"/>
          </ac:picMkLst>
        </pc:picChg>
        <pc:picChg chg="add mod">
          <ac:chgData name="Lauren Edwards (HAB)" userId="5a513333-4d01-4157-a3bf-b28289f0a286" providerId="ADAL" clId="{C26EB173-F89D-4BEA-A098-6616FB70A1F2}" dt="2020-08-30T14:34:52.203" v="14" actId="14100"/>
          <ac:picMkLst>
            <pc:docMk/>
            <pc:sldMk cId="2438769560" sldId="287"/>
            <ac:picMk id="5" creationId="{B458F304-5658-4757-BADF-70A9A087C602}"/>
          </ac:picMkLst>
        </pc:picChg>
        <pc:picChg chg="add mod">
          <ac:chgData name="Lauren Edwards (HAB)" userId="5a513333-4d01-4157-a3bf-b28289f0a286" providerId="ADAL" clId="{C26EB173-F89D-4BEA-A098-6616FB70A1F2}" dt="2020-08-30T14:42:53.994" v="91" actId="1076"/>
          <ac:picMkLst>
            <pc:docMk/>
            <pc:sldMk cId="2438769560" sldId="287"/>
            <ac:picMk id="6" creationId="{6B919450-DF3E-4216-881E-ED0828A5C0F6}"/>
          </ac:picMkLst>
        </pc:picChg>
        <pc:picChg chg="add del mod">
          <ac:chgData name="Lauren Edwards (HAB)" userId="5a513333-4d01-4157-a3bf-b28289f0a286" providerId="ADAL" clId="{C26EB173-F89D-4BEA-A098-6616FB70A1F2}" dt="2020-08-30T14:37:48.607" v="38" actId="478"/>
          <ac:picMkLst>
            <pc:docMk/>
            <pc:sldMk cId="2438769560" sldId="287"/>
            <ac:picMk id="7" creationId="{4282BD80-664B-4CE9-8A0A-6F15706B8CFF}"/>
          </ac:picMkLst>
        </pc:picChg>
        <pc:picChg chg="add mod">
          <ac:chgData name="Lauren Edwards (HAB)" userId="5a513333-4d01-4157-a3bf-b28289f0a286" providerId="ADAL" clId="{C26EB173-F89D-4BEA-A098-6616FB70A1F2}" dt="2020-08-30T14:42:31.461" v="84" actId="1076"/>
          <ac:picMkLst>
            <pc:docMk/>
            <pc:sldMk cId="2438769560" sldId="287"/>
            <ac:picMk id="8" creationId="{644BA139-841A-460F-8F7E-2920A3A92BAF}"/>
          </ac:picMkLst>
        </pc:picChg>
        <pc:picChg chg="add mod ord">
          <ac:chgData name="Lauren Edwards (HAB)" userId="5a513333-4d01-4157-a3bf-b28289f0a286" providerId="ADAL" clId="{C26EB173-F89D-4BEA-A098-6616FB70A1F2}" dt="2020-08-30T14:41:41.755" v="81" actId="1076"/>
          <ac:picMkLst>
            <pc:docMk/>
            <pc:sldMk cId="2438769560" sldId="287"/>
            <ac:picMk id="9" creationId="{CC9C2A60-BAAA-4EC0-8F00-70982AD5DFF6}"/>
          </ac:picMkLst>
        </pc:picChg>
        <pc:picChg chg="add mod">
          <ac:chgData name="Lauren Edwards (HAB)" userId="5a513333-4d01-4157-a3bf-b28289f0a286" providerId="ADAL" clId="{C26EB173-F89D-4BEA-A098-6616FB70A1F2}" dt="2020-08-30T14:43:01.118" v="94" actId="14100"/>
          <ac:picMkLst>
            <pc:docMk/>
            <pc:sldMk cId="2438769560" sldId="287"/>
            <ac:picMk id="10" creationId="{0142BFCD-BBCA-4253-AE65-A6DE04D908A4}"/>
          </ac:picMkLst>
        </pc:picChg>
      </pc:sldChg>
      <pc:sldChg chg="addSp delSp modSp">
        <pc:chgData name="Lauren Edwards (HAB)" userId="5a513333-4d01-4157-a3bf-b28289f0a286" providerId="ADAL" clId="{C26EB173-F89D-4BEA-A098-6616FB70A1F2}" dt="2020-08-30T14:59:01.899" v="200" actId="14100"/>
        <pc:sldMkLst>
          <pc:docMk/>
          <pc:sldMk cId="1599992840" sldId="288"/>
        </pc:sldMkLst>
        <pc:spChg chg="mod">
          <ac:chgData name="Lauren Edwards (HAB)" userId="5a513333-4d01-4157-a3bf-b28289f0a286" providerId="ADAL" clId="{C26EB173-F89D-4BEA-A098-6616FB70A1F2}" dt="2020-08-30T14:50:28.755" v="157" actId="20577"/>
          <ac:spMkLst>
            <pc:docMk/>
            <pc:sldMk cId="1599992840" sldId="288"/>
            <ac:spMk id="22" creationId="{D154BACA-8366-4BBA-B7F0-6B0D57E19D4A}"/>
          </ac:spMkLst>
        </pc:spChg>
        <pc:picChg chg="add mod">
          <ac:chgData name="Lauren Edwards (HAB)" userId="5a513333-4d01-4157-a3bf-b28289f0a286" providerId="ADAL" clId="{C26EB173-F89D-4BEA-A098-6616FB70A1F2}" dt="2020-08-30T14:57:46.524" v="192" actId="1076"/>
          <ac:picMkLst>
            <pc:docMk/>
            <pc:sldMk cId="1599992840" sldId="288"/>
            <ac:picMk id="2" creationId="{D7D7ABF8-1015-4929-BDE0-E50867650728}"/>
          </ac:picMkLst>
        </pc:picChg>
        <pc:picChg chg="add mod modCrop">
          <ac:chgData name="Lauren Edwards (HAB)" userId="5a513333-4d01-4157-a3bf-b28289f0a286" providerId="ADAL" clId="{C26EB173-F89D-4BEA-A098-6616FB70A1F2}" dt="2020-08-30T14:55:20.889" v="174" actId="14100"/>
          <ac:picMkLst>
            <pc:docMk/>
            <pc:sldMk cId="1599992840" sldId="288"/>
            <ac:picMk id="3" creationId="{0FE4D611-219F-4505-B328-0A4AFCDF26DE}"/>
          </ac:picMkLst>
        </pc:picChg>
        <pc:picChg chg="add mod modCrop">
          <ac:chgData name="Lauren Edwards (HAB)" userId="5a513333-4d01-4157-a3bf-b28289f0a286" providerId="ADAL" clId="{C26EB173-F89D-4BEA-A098-6616FB70A1F2}" dt="2020-08-30T14:55:15.945" v="173" actId="14100"/>
          <ac:picMkLst>
            <pc:docMk/>
            <pc:sldMk cId="1599992840" sldId="288"/>
            <ac:picMk id="4" creationId="{1A845C36-0C4F-4F24-A1D5-790CDC3EF149}"/>
          </ac:picMkLst>
        </pc:picChg>
        <pc:picChg chg="add mod ord">
          <ac:chgData name="Lauren Edwards (HAB)" userId="5a513333-4d01-4157-a3bf-b28289f0a286" providerId="ADAL" clId="{C26EB173-F89D-4BEA-A098-6616FB70A1F2}" dt="2020-08-30T14:57:54.850" v="194" actId="167"/>
          <ac:picMkLst>
            <pc:docMk/>
            <pc:sldMk cId="1599992840" sldId="288"/>
            <ac:picMk id="5" creationId="{BAB718D5-6D37-4025-B334-94468215F8D1}"/>
          </ac:picMkLst>
        </pc:picChg>
        <pc:picChg chg="add mod">
          <ac:chgData name="Lauren Edwards (HAB)" userId="5a513333-4d01-4157-a3bf-b28289f0a286" providerId="ADAL" clId="{C26EB173-F89D-4BEA-A098-6616FB70A1F2}" dt="2020-08-30T14:57:40.398" v="190" actId="14100"/>
          <ac:picMkLst>
            <pc:docMk/>
            <pc:sldMk cId="1599992840" sldId="288"/>
            <ac:picMk id="6" creationId="{FC4C1A4A-9021-459D-9D98-C493D939A1F9}"/>
          </ac:picMkLst>
        </pc:picChg>
        <pc:picChg chg="add del mod">
          <ac:chgData name="Lauren Edwards (HAB)" userId="5a513333-4d01-4157-a3bf-b28289f0a286" providerId="ADAL" clId="{C26EB173-F89D-4BEA-A098-6616FB70A1F2}" dt="2020-08-30T14:58:31.824" v="197" actId="478"/>
          <ac:picMkLst>
            <pc:docMk/>
            <pc:sldMk cId="1599992840" sldId="288"/>
            <ac:picMk id="7" creationId="{509E8847-8CC7-478B-A7B9-ABFE51A40AC7}"/>
          </ac:picMkLst>
        </pc:picChg>
        <pc:picChg chg="add mod">
          <ac:chgData name="Lauren Edwards (HAB)" userId="5a513333-4d01-4157-a3bf-b28289f0a286" providerId="ADAL" clId="{C26EB173-F89D-4BEA-A098-6616FB70A1F2}" dt="2020-08-30T14:59:01.899" v="200" actId="14100"/>
          <ac:picMkLst>
            <pc:docMk/>
            <pc:sldMk cId="1599992840" sldId="288"/>
            <ac:picMk id="8" creationId="{40DEC382-C7C4-4248-84AC-5E67811A9C70}"/>
          </ac:picMkLst>
        </pc:picChg>
      </pc:sldChg>
      <pc:sldChg chg="addSp delSp modSp">
        <pc:chgData name="Lauren Edwards (HAB)" userId="5a513333-4d01-4157-a3bf-b28289f0a286" providerId="ADAL" clId="{C26EB173-F89D-4BEA-A098-6616FB70A1F2}" dt="2020-08-30T16:34:33.806" v="1007" actId="1076"/>
        <pc:sldMkLst>
          <pc:docMk/>
          <pc:sldMk cId="3442652845" sldId="290"/>
        </pc:sldMkLst>
        <pc:spChg chg="add mod">
          <ac:chgData name="Lauren Edwards (HAB)" userId="5a513333-4d01-4157-a3bf-b28289f0a286" providerId="ADAL" clId="{C26EB173-F89D-4BEA-A098-6616FB70A1F2}" dt="2020-08-30T16:34:31.725" v="1006" actId="1076"/>
          <ac:spMkLst>
            <pc:docMk/>
            <pc:sldMk cId="3442652845" sldId="290"/>
            <ac:spMk id="2" creationId="{EE779851-4ADD-4FE9-A52E-24AC5536FBBE}"/>
          </ac:spMkLst>
        </pc:spChg>
        <pc:spChg chg="add del mod">
          <ac:chgData name="Lauren Edwards (HAB)" userId="5a513333-4d01-4157-a3bf-b28289f0a286" providerId="ADAL" clId="{C26EB173-F89D-4BEA-A098-6616FB70A1F2}" dt="2020-08-30T15:31:16.119" v="700" actId="478"/>
          <ac:spMkLst>
            <pc:docMk/>
            <pc:sldMk cId="3442652845" sldId="290"/>
            <ac:spMk id="4" creationId="{C64832E7-DD34-4999-84EB-0D8C77B5D1E9}"/>
          </ac:spMkLst>
        </pc:spChg>
        <pc:spChg chg="add">
          <ac:chgData name="Lauren Edwards (HAB)" userId="5a513333-4d01-4157-a3bf-b28289f0a286" providerId="ADAL" clId="{C26EB173-F89D-4BEA-A098-6616FB70A1F2}" dt="2020-08-30T15:32:05.547" v="728"/>
          <ac:spMkLst>
            <pc:docMk/>
            <pc:sldMk cId="3442652845" sldId="290"/>
            <ac:spMk id="5" creationId="{841D415F-4792-4ACF-988D-73B237F9B34E}"/>
          </ac:spMkLst>
        </pc:spChg>
        <pc:spChg chg="add mod">
          <ac:chgData name="Lauren Edwards (HAB)" userId="5a513333-4d01-4157-a3bf-b28289f0a286" providerId="ADAL" clId="{C26EB173-F89D-4BEA-A098-6616FB70A1F2}" dt="2020-08-30T16:31:28.025" v="827" actId="1076"/>
          <ac:spMkLst>
            <pc:docMk/>
            <pc:sldMk cId="3442652845" sldId="290"/>
            <ac:spMk id="6" creationId="{6A9E6015-A0BA-41B2-AA17-D536FE369DB5}"/>
          </ac:spMkLst>
        </pc:spChg>
        <pc:spChg chg="add mod">
          <ac:chgData name="Lauren Edwards (HAB)" userId="5a513333-4d01-4157-a3bf-b28289f0a286" providerId="ADAL" clId="{C26EB173-F89D-4BEA-A098-6616FB70A1F2}" dt="2020-08-30T16:34:19.315" v="1005" actId="20577"/>
          <ac:spMkLst>
            <pc:docMk/>
            <pc:sldMk cId="3442652845" sldId="290"/>
            <ac:spMk id="12" creationId="{40998B38-E7B3-408D-B87D-55CF32FEBF67}"/>
          </ac:spMkLst>
        </pc:spChg>
        <pc:spChg chg="mod">
          <ac:chgData name="Lauren Edwards (HAB)" userId="5a513333-4d01-4157-a3bf-b28289f0a286" providerId="ADAL" clId="{C26EB173-F89D-4BEA-A098-6616FB70A1F2}" dt="2020-08-30T15:36:17.256" v="779" actId="20577"/>
          <ac:spMkLst>
            <pc:docMk/>
            <pc:sldMk cId="3442652845" sldId="290"/>
            <ac:spMk id="22" creationId="{D154BACA-8366-4BBA-B7F0-6B0D57E19D4A}"/>
          </ac:spMkLst>
        </pc:spChg>
        <pc:picChg chg="add mod">
          <ac:chgData name="Lauren Edwards (HAB)" userId="5a513333-4d01-4157-a3bf-b28289f0a286" providerId="ADAL" clId="{C26EB173-F89D-4BEA-A098-6616FB70A1F2}" dt="2020-08-30T15:31:18.797" v="701" actId="1076"/>
          <ac:picMkLst>
            <pc:docMk/>
            <pc:sldMk cId="3442652845" sldId="290"/>
            <ac:picMk id="3" creationId="{4E60A7C5-3E65-46C9-8258-B9F6A8C86E5B}"/>
          </ac:picMkLst>
        </pc:picChg>
        <pc:picChg chg="add mod ord">
          <ac:chgData name="Lauren Edwards (HAB)" userId="5a513333-4d01-4157-a3bf-b28289f0a286" providerId="ADAL" clId="{C26EB173-F89D-4BEA-A098-6616FB70A1F2}" dt="2020-08-30T16:34:33.806" v="1007" actId="1076"/>
          <ac:picMkLst>
            <pc:docMk/>
            <pc:sldMk cId="3442652845" sldId="290"/>
            <ac:picMk id="7" creationId="{06F4C2FB-06FB-4F1B-A942-634C3FC9B2BB}"/>
          </ac:picMkLst>
        </pc:picChg>
        <pc:picChg chg="add mod modCrop">
          <ac:chgData name="Lauren Edwards (HAB)" userId="5a513333-4d01-4157-a3bf-b28289f0a286" providerId="ADAL" clId="{C26EB173-F89D-4BEA-A098-6616FB70A1F2}" dt="2020-08-30T15:35:06.169" v="755" actId="732"/>
          <ac:picMkLst>
            <pc:docMk/>
            <pc:sldMk cId="3442652845" sldId="290"/>
            <ac:picMk id="8" creationId="{9AD25EC4-3978-47D2-A32F-663BC08462F2}"/>
          </ac:picMkLst>
        </pc:picChg>
        <pc:picChg chg="add mod">
          <ac:chgData name="Lauren Edwards (HAB)" userId="5a513333-4d01-4157-a3bf-b28289f0a286" providerId="ADAL" clId="{C26EB173-F89D-4BEA-A098-6616FB70A1F2}" dt="2020-08-30T16:30:20.162" v="791" actId="14100"/>
          <ac:picMkLst>
            <pc:docMk/>
            <pc:sldMk cId="3442652845" sldId="290"/>
            <ac:picMk id="9" creationId="{0E1D8B04-CA9C-487B-B01A-852BC37B0BC4}"/>
          </ac:picMkLst>
        </pc:picChg>
        <pc:picChg chg="add mod">
          <ac:chgData name="Lauren Edwards (HAB)" userId="5a513333-4d01-4157-a3bf-b28289f0a286" providerId="ADAL" clId="{C26EB173-F89D-4BEA-A098-6616FB70A1F2}" dt="2020-08-30T16:30:29.784" v="794" actId="14100"/>
          <ac:picMkLst>
            <pc:docMk/>
            <pc:sldMk cId="3442652845" sldId="290"/>
            <ac:picMk id="10" creationId="{48CB0F91-8FA3-41CB-864F-4722A5081714}"/>
          </ac:picMkLst>
        </pc:picChg>
        <pc:picChg chg="add mod">
          <ac:chgData name="Lauren Edwards (HAB)" userId="5a513333-4d01-4157-a3bf-b28289f0a286" providerId="ADAL" clId="{C26EB173-F89D-4BEA-A098-6616FB70A1F2}" dt="2020-08-30T16:30:26.823" v="793" actId="1076"/>
          <ac:picMkLst>
            <pc:docMk/>
            <pc:sldMk cId="3442652845" sldId="290"/>
            <ac:picMk id="11" creationId="{8C578200-3C03-438F-818D-A14EBC68EC73}"/>
          </ac:picMkLst>
        </pc:picChg>
        <pc:picChg chg="add del">
          <ac:chgData name="Lauren Edwards (HAB)" userId="5a513333-4d01-4157-a3bf-b28289f0a286" providerId="ADAL" clId="{C26EB173-F89D-4BEA-A098-6616FB70A1F2}" dt="2020-08-30T15:32:07.684" v="729" actId="478"/>
          <ac:picMkLst>
            <pc:docMk/>
            <pc:sldMk cId="3442652845" sldId="290"/>
            <ac:picMk id="3073" creationId="{2BC3C3FC-7723-4679-9BBB-4FA95A0BE15A}"/>
          </ac:picMkLst>
        </pc:picChg>
      </pc:sldChg>
      <pc:sldChg chg="modSp del">
        <pc:chgData name="Lauren Edwards (HAB)" userId="5a513333-4d01-4157-a3bf-b28289f0a286" providerId="ADAL" clId="{C26EB173-F89D-4BEA-A098-6616FB70A1F2}" dt="2020-08-30T14:50:17.507" v="139" actId="2696"/>
        <pc:sldMkLst>
          <pc:docMk/>
          <pc:sldMk cId="4221032662" sldId="291"/>
        </pc:sldMkLst>
        <pc:spChg chg="mod">
          <ac:chgData name="Lauren Edwards (HAB)" userId="5a513333-4d01-4157-a3bf-b28289f0a286" providerId="ADAL" clId="{C26EB173-F89D-4BEA-A098-6616FB70A1F2}" dt="2020-08-30T14:49:54.440" v="112"/>
          <ac:spMkLst>
            <pc:docMk/>
            <pc:sldMk cId="4221032662" sldId="291"/>
            <ac:spMk id="22" creationId="{D154BACA-8366-4BBA-B7F0-6B0D57E19D4A}"/>
          </ac:spMkLst>
        </pc:spChg>
      </pc:sldChg>
      <pc:sldChg chg="addSp delSp modSp">
        <pc:chgData name="Lauren Edwards (HAB)" userId="5a513333-4d01-4157-a3bf-b28289f0a286" providerId="ADAL" clId="{C26EB173-F89D-4BEA-A098-6616FB70A1F2}" dt="2020-08-30T17:48:18.055" v="1180" actId="1076"/>
        <pc:sldMkLst>
          <pc:docMk/>
          <pc:sldMk cId="836665984" sldId="292"/>
        </pc:sldMkLst>
        <pc:spChg chg="add del mod">
          <ac:chgData name="Lauren Edwards (HAB)" userId="5a513333-4d01-4157-a3bf-b28289f0a286" providerId="ADAL" clId="{C26EB173-F89D-4BEA-A098-6616FB70A1F2}" dt="2020-08-30T16:35:56.181" v="1015" actId="478"/>
          <ac:spMkLst>
            <pc:docMk/>
            <pc:sldMk cId="836665984" sldId="292"/>
            <ac:spMk id="2" creationId="{CB5C3B3B-1FFB-44CE-9A81-CCA01E847702}"/>
          </ac:spMkLst>
        </pc:spChg>
        <pc:spChg chg="add mod">
          <ac:chgData name="Lauren Edwards (HAB)" userId="5a513333-4d01-4157-a3bf-b28289f0a286" providerId="ADAL" clId="{C26EB173-F89D-4BEA-A098-6616FB70A1F2}" dt="2020-08-30T17:46:30.325" v="1153"/>
          <ac:spMkLst>
            <pc:docMk/>
            <pc:sldMk cId="836665984" sldId="292"/>
            <ac:spMk id="3" creationId="{1FFC05E2-76AB-40C1-A298-013E6903A765}"/>
          </ac:spMkLst>
        </pc:spChg>
        <pc:spChg chg="add mod">
          <ac:chgData name="Lauren Edwards (HAB)" userId="5a513333-4d01-4157-a3bf-b28289f0a286" providerId="ADAL" clId="{C26EB173-F89D-4BEA-A098-6616FB70A1F2}" dt="2020-08-30T17:47:08.682" v="1163" actId="1076"/>
          <ac:spMkLst>
            <pc:docMk/>
            <pc:sldMk cId="836665984" sldId="292"/>
            <ac:spMk id="4" creationId="{BE0FA1B4-355F-4322-B969-AD11F8EC0044}"/>
          </ac:spMkLst>
        </pc:spChg>
        <pc:spChg chg="add mod">
          <ac:chgData name="Lauren Edwards (HAB)" userId="5a513333-4d01-4157-a3bf-b28289f0a286" providerId="ADAL" clId="{C26EB173-F89D-4BEA-A098-6616FB70A1F2}" dt="2020-08-30T17:46:59.947" v="1160" actId="1076"/>
          <ac:spMkLst>
            <pc:docMk/>
            <pc:sldMk cId="836665984" sldId="292"/>
            <ac:spMk id="8" creationId="{B289EB98-EF30-4928-A8E3-82763DFB5CCA}"/>
          </ac:spMkLst>
        </pc:spChg>
        <pc:spChg chg="mod">
          <ac:chgData name="Lauren Edwards (HAB)" userId="5a513333-4d01-4157-a3bf-b28289f0a286" providerId="ADAL" clId="{C26EB173-F89D-4BEA-A098-6616FB70A1F2}" dt="2020-08-30T16:30:44.035" v="825" actId="20577"/>
          <ac:spMkLst>
            <pc:docMk/>
            <pc:sldMk cId="836665984" sldId="292"/>
            <ac:spMk id="22" creationId="{D154BACA-8366-4BBA-B7F0-6B0D57E19D4A}"/>
          </ac:spMkLst>
        </pc:spChg>
        <pc:picChg chg="add mod">
          <ac:chgData name="Lauren Edwards (HAB)" userId="5a513333-4d01-4157-a3bf-b28289f0a286" providerId="ADAL" clId="{C26EB173-F89D-4BEA-A098-6616FB70A1F2}" dt="2020-08-30T17:47:18.684" v="1166" actId="14100"/>
          <ac:picMkLst>
            <pc:docMk/>
            <pc:sldMk cId="836665984" sldId="292"/>
            <ac:picMk id="5" creationId="{A7B36993-3AFF-49B3-9C89-A66201C94BB3}"/>
          </ac:picMkLst>
        </pc:picChg>
        <pc:picChg chg="add mod">
          <ac:chgData name="Lauren Edwards (HAB)" userId="5a513333-4d01-4157-a3bf-b28289f0a286" providerId="ADAL" clId="{C26EB173-F89D-4BEA-A098-6616FB70A1F2}" dt="2020-08-30T17:47:16.201" v="1165" actId="1076"/>
          <ac:picMkLst>
            <pc:docMk/>
            <pc:sldMk cId="836665984" sldId="292"/>
            <ac:picMk id="6" creationId="{955BDE5B-1978-4778-908E-4609896B2A75}"/>
          </ac:picMkLst>
        </pc:picChg>
        <pc:picChg chg="add mod ord">
          <ac:chgData name="Lauren Edwards (HAB)" userId="5a513333-4d01-4157-a3bf-b28289f0a286" providerId="ADAL" clId="{C26EB173-F89D-4BEA-A098-6616FB70A1F2}" dt="2020-08-30T17:48:12.737" v="1178" actId="14100"/>
          <ac:picMkLst>
            <pc:docMk/>
            <pc:sldMk cId="836665984" sldId="292"/>
            <ac:picMk id="7" creationId="{92F4CADC-2F61-47A8-B57E-0CA3FA6F7591}"/>
          </ac:picMkLst>
        </pc:picChg>
        <pc:picChg chg="add mod">
          <ac:chgData name="Lauren Edwards (HAB)" userId="5a513333-4d01-4157-a3bf-b28289f0a286" providerId="ADAL" clId="{C26EB173-F89D-4BEA-A098-6616FB70A1F2}" dt="2020-08-30T17:48:18.055" v="1180" actId="1076"/>
          <ac:picMkLst>
            <pc:docMk/>
            <pc:sldMk cId="836665984" sldId="292"/>
            <ac:picMk id="9" creationId="{8A150F33-8FF8-4CEE-9F79-20F6BF9AD3FF}"/>
          </ac:picMkLst>
        </pc:picChg>
        <pc:picChg chg="add mod">
          <ac:chgData name="Lauren Edwards (HAB)" userId="5a513333-4d01-4157-a3bf-b28289f0a286" providerId="ADAL" clId="{C26EB173-F89D-4BEA-A098-6616FB70A1F2}" dt="2020-08-30T17:45:50.919" v="1145" actId="14100"/>
          <ac:picMkLst>
            <pc:docMk/>
            <pc:sldMk cId="836665984" sldId="292"/>
            <ac:picMk id="2049" creationId="{449287A6-B9FF-46B4-8EA6-FC7DAADDFEA0}"/>
          </ac:picMkLst>
        </pc:picChg>
      </pc:sldChg>
      <pc:sldChg chg="addSp delSp modSp add">
        <pc:chgData name="Lauren Edwards (HAB)" userId="5a513333-4d01-4157-a3bf-b28289f0a286" providerId="ADAL" clId="{C26EB173-F89D-4BEA-A098-6616FB70A1F2}" dt="2020-08-30T15:12:53.195" v="285" actId="14100"/>
        <pc:sldMkLst>
          <pc:docMk/>
          <pc:sldMk cId="2902913054" sldId="293"/>
        </pc:sldMkLst>
        <pc:spChg chg="add del mod">
          <ac:chgData name="Lauren Edwards (HAB)" userId="5a513333-4d01-4157-a3bf-b28289f0a286" providerId="ADAL" clId="{C26EB173-F89D-4BEA-A098-6616FB70A1F2}" dt="2020-08-30T15:01:29.825" v="218" actId="478"/>
          <ac:spMkLst>
            <pc:docMk/>
            <pc:sldMk cId="2902913054" sldId="293"/>
            <ac:spMk id="3" creationId="{629803E3-CB91-41F6-B7A0-11DE2B486C88}"/>
          </ac:spMkLst>
        </pc:spChg>
        <pc:spChg chg="add mod">
          <ac:chgData name="Lauren Edwards (HAB)" userId="5a513333-4d01-4157-a3bf-b28289f0a286" providerId="ADAL" clId="{C26EB173-F89D-4BEA-A098-6616FB70A1F2}" dt="2020-08-30T15:08:16.226" v="255" actId="14100"/>
          <ac:spMkLst>
            <pc:docMk/>
            <pc:sldMk cId="2902913054" sldId="293"/>
            <ac:spMk id="4" creationId="{6165F0C5-23FB-4C97-9645-283C1DD5218D}"/>
          </ac:spMkLst>
        </pc:spChg>
        <pc:spChg chg="add del mod">
          <ac:chgData name="Lauren Edwards (HAB)" userId="5a513333-4d01-4157-a3bf-b28289f0a286" providerId="ADAL" clId="{C26EB173-F89D-4BEA-A098-6616FB70A1F2}" dt="2020-08-30T15:09:08.378" v="260" actId="478"/>
          <ac:spMkLst>
            <pc:docMk/>
            <pc:sldMk cId="2902913054" sldId="293"/>
            <ac:spMk id="5" creationId="{C35B1BFA-DD2F-4B81-861F-34126595A92A}"/>
          </ac:spMkLst>
        </pc:spChg>
        <pc:spChg chg="add del mod">
          <ac:chgData name="Lauren Edwards (HAB)" userId="5a513333-4d01-4157-a3bf-b28289f0a286" providerId="ADAL" clId="{C26EB173-F89D-4BEA-A098-6616FB70A1F2}" dt="2020-08-30T15:09:18.546" v="264"/>
          <ac:spMkLst>
            <pc:docMk/>
            <pc:sldMk cId="2902913054" sldId="293"/>
            <ac:spMk id="6" creationId="{B27423CE-FD7F-45F1-ABDF-D65115275744}"/>
          </ac:spMkLst>
        </pc:spChg>
        <pc:spChg chg="mod">
          <ac:chgData name="Lauren Edwards (HAB)" userId="5a513333-4d01-4157-a3bf-b28289f0a286" providerId="ADAL" clId="{C26EB173-F89D-4BEA-A098-6616FB70A1F2}" dt="2020-08-30T14:50:25.616" v="156" actId="20577"/>
          <ac:spMkLst>
            <pc:docMk/>
            <pc:sldMk cId="2902913054" sldId="293"/>
            <ac:spMk id="22" creationId="{D154BACA-8366-4BBA-B7F0-6B0D57E19D4A}"/>
          </ac:spMkLst>
        </pc:spChg>
        <pc:picChg chg="add mod">
          <ac:chgData name="Lauren Edwards (HAB)" userId="5a513333-4d01-4157-a3bf-b28289f0a286" providerId="ADAL" clId="{C26EB173-F89D-4BEA-A098-6616FB70A1F2}" dt="2020-08-30T15:02:46.592" v="237" actId="14100"/>
          <ac:picMkLst>
            <pc:docMk/>
            <pc:sldMk cId="2902913054" sldId="293"/>
            <ac:picMk id="2" creationId="{79624DDD-5B5C-4907-BF86-F8631D4242C3}"/>
          </ac:picMkLst>
        </pc:picChg>
        <pc:picChg chg="add mod">
          <ac:chgData name="Lauren Edwards (HAB)" userId="5a513333-4d01-4157-a3bf-b28289f0a286" providerId="ADAL" clId="{C26EB173-F89D-4BEA-A098-6616FB70A1F2}" dt="2020-08-30T15:09:38.667" v="271" actId="1076"/>
          <ac:picMkLst>
            <pc:docMk/>
            <pc:sldMk cId="2902913054" sldId="293"/>
            <ac:picMk id="7" creationId="{B1EA0D03-2A7C-4C28-82AA-81C73D77A947}"/>
          </ac:picMkLst>
        </pc:picChg>
        <pc:picChg chg="add mod ord">
          <ac:chgData name="Lauren Edwards (HAB)" userId="5a513333-4d01-4157-a3bf-b28289f0a286" providerId="ADAL" clId="{C26EB173-F89D-4BEA-A098-6616FB70A1F2}" dt="2020-08-30T15:12:49.049" v="284" actId="14100"/>
          <ac:picMkLst>
            <pc:docMk/>
            <pc:sldMk cId="2902913054" sldId="293"/>
            <ac:picMk id="8" creationId="{0745A4F1-54E5-4FDE-9C15-2091F9370ECD}"/>
          </ac:picMkLst>
        </pc:picChg>
        <pc:picChg chg="add del mod">
          <ac:chgData name="Lauren Edwards (HAB)" userId="5a513333-4d01-4157-a3bf-b28289f0a286" providerId="ADAL" clId="{C26EB173-F89D-4BEA-A098-6616FB70A1F2}" dt="2020-08-30T15:09:31.364" v="269" actId="478"/>
          <ac:picMkLst>
            <pc:docMk/>
            <pc:sldMk cId="2902913054" sldId="293"/>
            <ac:picMk id="9" creationId="{C487C030-C33F-44DB-98F5-0884570045FB}"/>
          </ac:picMkLst>
        </pc:picChg>
        <pc:picChg chg="add mod">
          <ac:chgData name="Lauren Edwards (HAB)" userId="5a513333-4d01-4157-a3bf-b28289f0a286" providerId="ADAL" clId="{C26EB173-F89D-4BEA-A098-6616FB70A1F2}" dt="2020-08-30T15:11:26.126" v="276" actId="14100"/>
          <ac:picMkLst>
            <pc:docMk/>
            <pc:sldMk cId="2902913054" sldId="293"/>
            <ac:picMk id="10" creationId="{2BAFEDAF-7FCC-4833-B22D-07F52FE62E99}"/>
          </ac:picMkLst>
        </pc:picChg>
        <pc:picChg chg="add mod">
          <ac:chgData name="Lauren Edwards (HAB)" userId="5a513333-4d01-4157-a3bf-b28289f0a286" providerId="ADAL" clId="{C26EB173-F89D-4BEA-A098-6616FB70A1F2}" dt="2020-08-30T15:12:53.195" v="285" actId="14100"/>
          <ac:picMkLst>
            <pc:docMk/>
            <pc:sldMk cId="2902913054" sldId="293"/>
            <ac:picMk id="11" creationId="{ED485458-B028-4F8B-900A-FBC2F4E2875C}"/>
          </ac:picMkLst>
        </pc:picChg>
        <pc:picChg chg="add del">
          <ac:chgData name="Lauren Edwards (HAB)" userId="5a513333-4d01-4157-a3bf-b28289f0a286" providerId="ADAL" clId="{C26EB173-F89D-4BEA-A098-6616FB70A1F2}" dt="2020-08-30T15:00:53.595" v="207" actId="478"/>
          <ac:picMkLst>
            <pc:docMk/>
            <pc:sldMk cId="2902913054" sldId="293"/>
            <ac:picMk id="2049" creationId="{7C0F58BD-571D-45FF-925E-2244F2A5633D}"/>
          </ac:picMkLst>
        </pc:picChg>
        <pc:picChg chg="add mod">
          <ac:chgData name="Lauren Edwards (HAB)" userId="5a513333-4d01-4157-a3bf-b28289f0a286" providerId="ADAL" clId="{C26EB173-F89D-4BEA-A098-6616FB70A1F2}" dt="2020-08-30T15:08:22.664" v="257" actId="1076"/>
          <ac:picMkLst>
            <pc:docMk/>
            <pc:sldMk cId="2902913054" sldId="293"/>
            <ac:picMk id="2050" creationId="{F2AF9B2A-8DE3-4444-BF98-0640A4AA8721}"/>
          </ac:picMkLst>
        </pc:picChg>
        <pc:picChg chg="add mod">
          <ac:chgData name="Lauren Edwards (HAB)" userId="5a513333-4d01-4157-a3bf-b28289f0a286" providerId="ADAL" clId="{C26EB173-F89D-4BEA-A098-6616FB70A1F2}" dt="2020-08-30T15:08:20.677" v="256" actId="1076"/>
          <ac:picMkLst>
            <pc:docMk/>
            <pc:sldMk cId="2902913054" sldId="293"/>
            <ac:picMk id="2051" creationId="{39A70A21-3D5C-4BE0-A97D-40CBE259D26B}"/>
          </ac:picMkLst>
        </pc:picChg>
      </pc:sldChg>
      <pc:sldChg chg="add del">
        <pc:chgData name="Lauren Edwards (HAB)" userId="5a513333-4d01-4157-a3bf-b28289f0a286" providerId="ADAL" clId="{C26EB173-F89D-4BEA-A098-6616FB70A1F2}" dt="2020-08-30T17:48:27.999" v="1181" actId="2696"/>
        <pc:sldMkLst>
          <pc:docMk/>
          <pc:sldMk cId="312393550" sldId="294"/>
        </pc:sldMkLst>
      </pc:sldChg>
    </pc:docChg>
  </pc:docChgLst>
  <pc:docChgLst>
    <pc:chgData name="Lauren Edwards (HAB)" userId="S::l.edwards5@hfed.net::5a513333-4d01-4157-a3bf-b28289f0a286" providerId="AD" clId="Web-{3E971FDC-F857-22D2-D3A8-3478E32B7B28}"/>
    <pc:docChg chg="addSld modSld">
      <pc:chgData name="Lauren Edwards (HAB)" userId="S::l.edwards5@hfed.net::5a513333-4d01-4157-a3bf-b28289f0a286" providerId="AD" clId="Web-{3E971FDC-F857-22D2-D3A8-3478E32B7B28}" dt="2020-05-27T15:22:35.384" v="12" actId="20577"/>
      <pc:docMkLst>
        <pc:docMk/>
      </pc:docMkLst>
      <pc:sldChg chg="add replId">
        <pc:chgData name="Lauren Edwards (HAB)" userId="S::l.edwards5@hfed.net::5a513333-4d01-4157-a3bf-b28289f0a286" providerId="AD" clId="Web-{3E971FDC-F857-22D2-D3A8-3478E32B7B28}" dt="2020-05-27T15:21:33.690" v="0"/>
        <pc:sldMkLst>
          <pc:docMk/>
          <pc:sldMk cId="2438769560" sldId="287"/>
        </pc:sldMkLst>
      </pc:sldChg>
      <pc:sldChg chg="add replId">
        <pc:chgData name="Lauren Edwards (HAB)" userId="S::l.edwards5@hfed.net::5a513333-4d01-4157-a3bf-b28289f0a286" providerId="AD" clId="Web-{3E971FDC-F857-22D2-D3A8-3478E32B7B28}" dt="2020-05-27T15:21:34.596" v="1"/>
        <pc:sldMkLst>
          <pc:docMk/>
          <pc:sldMk cId="1599992840" sldId="288"/>
        </pc:sldMkLst>
      </pc:sldChg>
      <pc:sldChg chg="modSp add replId">
        <pc:chgData name="Lauren Edwards (HAB)" userId="S::l.edwards5@hfed.net::5a513333-4d01-4157-a3bf-b28289f0a286" providerId="AD" clId="Web-{3E971FDC-F857-22D2-D3A8-3478E32B7B28}" dt="2020-05-27T15:22:35.384" v="11" actId="20577"/>
        <pc:sldMkLst>
          <pc:docMk/>
          <pc:sldMk cId="3494901658" sldId="289"/>
        </pc:sldMkLst>
        <pc:spChg chg="mod">
          <ac:chgData name="Lauren Edwards (HAB)" userId="S::l.edwards5@hfed.net::5a513333-4d01-4157-a3bf-b28289f0a286" providerId="AD" clId="Web-{3E971FDC-F857-22D2-D3A8-3478E32B7B28}" dt="2020-05-27T15:22:35.384" v="11" actId="20577"/>
          <ac:spMkLst>
            <pc:docMk/>
            <pc:sldMk cId="3494901658" sldId="289"/>
            <ac:spMk id="4" creationId="{FCD870EF-5536-48CF-B7BF-F05592F86512}"/>
          </ac:spMkLst>
        </pc:spChg>
      </pc:sldChg>
    </pc:docChg>
  </pc:docChgLst>
  <pc:docChgLst>
    <pc:chgData name="Lauren Edwards (HAB)" userId="5a513333-4d01-4157-a3bf-b28289f0a286" providerId="ADAL" clId="{A80EB788-3E26-41DC-98F5-85CB75FDBB88}"/>
    <pc:docChg chg="undo custSel addSld modSld">
      <pc:chgData name="Lauren Edwards (HAB)" userId="5a513333-4d01-4157-a3bf-b28289f0a286" providerId="ADAL" clId="{A80EB788-3E26-41DC-98F5-85CB75FDBB88}" dt="2020-05-27T16:07:54.549" v="859" actId="1076"/>
      <pc:docMkLst>
        <pc:docMk/>
      </pc:docMkLst>
      <pc:sldChg chg="delSp modSp">
        <pc:chgData name="Lauren Edwards (HAB)" userId="5a513333-4d01-4157-a3bf-b28289f0a286" providerId="ADAL" clId="{A80EB788-3E26-41DC-98F5-85CB75FDBB88}" dt="2020-05-27T15:32:32.348" v="113" actId="478"/>
        <pc:sldMkLst>
          <pc:docMk/>
          <pc:sldMk cId="2438769560" sldId="287"/>
        </pc:sldMkLst>
        <pc:spChg chg="del">
          <ac:chgData name="Lauren Edwards (HAB)" userId="5a513333-4d01-4157-a3bf-b28289f0a286" providerId="ADAL" clId="{A80EB788-3E26-41DC-98F5-85CB75FDBB88}" dt="2020-05-27T15:32:30.798" v="112" actId="478"/>
          <ac:spMkLst>
            <pc:docMk/>
            <pc:sldMk cId="2438769560" sldId="287"/>
            <ac:spMk id="6" creationId="{BD73C6BC-AF5B-4236-8E44-EB1A1282742F}"/>
          </ac:spMkLst>
        </pc:spChg>
        <pc:spChg chg="del">
          <ac:chgData name="Lauren Edwards (HAB)" userId="5a513333-4d01-4157-a3bf-b28289f0a286" providerId="ADAL" clId="{A80EB788-3E26-41DC-98F5-85CB75FDBB88}" dt="2020-05-27T15:32:30.798" v="112" actId="478"/>
          <ac:spMkLst>
            <pc:docMk/>
            <pc:sldMk cId="2438769560" sldId="287"/>
            <ac:spMk id="9" creationId="{A78E7E27-AAD5-4FA7-A781-E24771929029}"/>
          </ac:spMkLst>
        </pc:spChg>
        <pc:spChg chg="del">
          <ac:chgData name="Lauren Edwards (HAB)" userId="5a513333-4d01-4157-a3bf-b28289f0a286" providerId="ADAL" clId="{A80EB788-3E26-41DC-98F5-85CB75FDBB88}" dt="2020-05-27T15:32:30.798" v="112" actId="478"/>
          <ac:spMkLst>
            <pc:docMk/>
            <pc:sldMk cId="2438769560" sldId="287"/>
            <ac:spMk id="10" creationId="{1C1A66F1-B93F-4B3B-B1AA-3172BA4BDE30}"/>
          </ac:spMkLst>
        </pc:spChg>
        <pc:spChg chg="del">
          <ac:chgData name="Lauren Edwards (HAB)" userId="5a513333-4d01-4157-a3bf-b28289f0a286" providerId="ADAL" clId="{A80EB788-3E26-41DC-98F5-85CB75FDBB88}" dt="2020-05-27T15:32:30.798" v="112" actId="478"/>
          <ac:spMkLst>
            <pc:docMk/>
            <pc:sldMk cId="2438769560" sldId="287"/>
            <ac:spMk id="12" creationId="{4616F3D7-98B7-4BFF-A864-001D151A09CD}"/>
          </ac:spMkLst>
        </pc:spChg>
        <pc:spChg chg="del">
          <ac:chgData name="Lauren Edwards (HAB)" userId="5a513333-4d01-4157-a3bf-b28289f0a286" providerId="ADAL" clId="{A80EB788-3E26-41DC-98F5-85CB75FDBB88}" dt="2020-05-27T15:32:30.798" v="112" actId="478"/>
          <ac:spMkLst>
            <pc:docMk/>
            <pc:sldMk cId="2438769560" sldId="287"/>
            <ac:spMk id="13" creationId="{2900428C-A873-4447-8B79-F4D82C807F6A}"/>
          </ac:spMkLst>
        </pc:spChg>
        <pc:spChg chg="del">
          <ac:chgData name="Lauren Edwards (HAB)" userId="5a513333-4d01-4157-a3bf-b28289f0a286" providerId="ADAL" clId="{A80EB788-3E26-41DC-98F5-85CB75FDBB88}" dt="2020-05-27T15:32:30.798" v="112" actId="478"/>
          <ac:spMkLst>
            <pc:docMk/>
            <pc:sldMk cId="2438769560" sldId="287"/>
            <ac:spMk id="14" creationId="{936AB5BE-99EE-4667-AC47-646436F30174}"/>
          </ac:spMkLst>
        </pc:spChg>
        <pc:spChg chg="del">
          <ac:chgData name="Lauren Edwards (HAB)" userId="5a513333-4d01-4157-a3bf-b28289f0a286" providerId="ADAL" clId="{A80EB788-3E26-41DC-98F5-85CB75FDBB88}" dt="2020-05-27T15:32:30.798" v="112" actId="478"/>
          <ac:spMkLst>
            <pc:docMk/>
            <pc:sldMk cId="2438769560" sldId="287"/>
            <ac:spMk id="15" creationId="{0F7B1D9A-9E50-410F-A42E-F4DCE053D33A}"/>
          </ac:spMkLst>
        </pc:spChg>
        <pc:spChg chg="del">
          <ac:chgData name="Lauren Edwards (HAB)" userId="5a513333-4d01-4157-a3bf-b28289f0a286" providerId="ADAL" clId="{A80EB788-3E26-41DC-98F5-85CB75FDBB88}" dt="2020-05-27T15:32:30.798" v="112" actId="478"/>
          <ac:spMkLst>
            <pc:docMk/>
            <pc:sldMk cId="2438769560" sldId="287"/>
            <ac:spMk id="16" creationId="{EB8EB961-8CE0-4A12-883B-550E2CBCD8BB}"/>
          </ac:spMkLst>
        </pc:spChg>
        <pc:spChg chg="del">
          <ac:chgData name="Lauren Edwards (HAB)" userId="5a513333-4d01-4157-a3bf-b28289f0a286" providerId="ADAL" clId="{A80EB788-3E26-41DC-98F5-85CB75FDBB88}" dt="2020-05-27T15:32:30.798" v="112" actId="478"/>
          <ac:spMkLst>
            <pc:docMk/>
            <pc:sldMk cId="2438769560" sldId="287"/>
            <ac:spMk id="17" creationId="{1ED6E97C-52C6-48FB-9533-06B9D7FD8E78}"/>
          </ac:spMkLst>
        </pc:spChg>
        <pc:spChg chg="del">
          <ac:chgData name="Lauren Edwards (HAB)" userId="5a513333-4d01-4157-a3bf-b28289f0a286" providerId="ADAL" clId="{A80EB788-3E26-41DC-98F5-85CB75FDBB88}" dt="2020-05-27T15:32:30.798" v="112" actId="478"/>
          <ac:spMkLst>
            <pc:docMk/>
            <pc:sldMk cId="2438769560" sldId="287"/>
            <ac:spMk id="18" creationId="{3329DCA0-520A-4AF2-99C3-E3CD2B12AA50}"/>
          </ac:spMkLst>
        </pc:spChg>
        <pc:spChg chg="del">
          <ac:chgData name="Lauren Edwards (HAB)" userId="5a513333-4d01-4157-a3bf-b28289f0a286" providerId="ADAL" clId="{A80EB788-3E26-41DC-98F5-85CB75FDBB88}" dt="2020-05-27T15:32:30.798" v="112" actId="478"/>
          <ac:spMkLst>
            <pc:docMk/>
            <pc:sldMk cId="2438769560" sldId="287"/>
            <ac:spMk id="20" creationId="{A24EE155-572B-438E-831F-73DCD46DF17D}"/>
          </ac:spMkLst>
        </pc:spChg>
        <pc:spChg chg="mod">
          <ac:chgData name="Lauren Edwards (HAB)" userId="5a513333-4d01-4157-a3bf-b28289f0a286" providerId="ADAL" clId="{A80EB788-3E26-41DC-98F5-85CB75FDBB88}" dt="2020-05-27T15:32:27.169" v="111" actId="20577"/>
          <ac:spMkLst>
            <pc:docMk/>
            <pc:sldMk cId="2438769560" sldId="287"/>
            <ac:spMk id="22" creationId="{D154BACA-8366-4BBA-B7F0-6B0D57E19D4A}"/>
          </ac:spMkLst>
        </pc:spChg>
        <pc:picChg chg="del">
          <ac:chgData name="Lauren Edwards (HAB)" userId="5a513333-4d01-4157-a3bf-b28289f0a286" providerId="ADAL" clId="{A80EB788-3E26-41DC-98F5-85CB75FDBB88}" dt="2020-05-27T15:32:32.348" v="113" actId="478"/>
          <ac:picMkLst>
            <pc:docMk/>
            <pc:sldMk cId="2438769560" sldId="287"/>
            <ac:picMk id="2" creationId="{CC9FC6F5-BE13-4C56-81AC-AFF370D12CFB}"/>
          </ac:picMkLst>
        </pc:picChg>
        <pc:picChg chg="del">
          <ac:chgData name="Lauren Edwards (HAB)" userId="5a513333-4d01-4157-a3bf-b28289f0a286" providerId="ADAL" clId="{A80EB788-3E26-41DC-98F5-85CB75FDBB88}" dt="2020-05-27T15:32:30.798" v="112" actId="478"/>
          <ac:picMkLst>
            <pc:docMk/>
            <pc:sldMk cId="2438769560" sldId="287"/>
            <ac:picMk id="3" creationId="{FAE623D4-EFFA-4888-8350-D448A3E1C424}"/>
          </ac:picMkLst>
        </pc:picChg>
        <pc:picChg chg="del">
          <ac:chgData name="Lauren Edwards (HAB)" userId="5a513333-4d01-4157-a3bf-b28289f0a286" providerId="ADAL" clId="{A80EB788-3E26-41DC-98F5-85CB75FDBB88}" dt="2020-05-27T15:32:30.798" v="112" actId="478"/>
          <ac:picMkLst>
            <pc:docMk/>
            <pc:sldMk cId="2438769560" sldId="287"/>
            <ac:picMk id="4" creationId="{45EB54DF-FADE-48FE-87F1-944F758134C0}"/>
          </ac:picMkLst>
        </pc:picChg>
        <pc:picChg chg="del">
          <ac:chgData name="Lauren Edwards (HAB)" userId="5a513333-4d01-4157-a3bf-b28289f0a286" providerId="ADAL" clId="{A80EB788-3E26-41DC-98F5-85CB75FDBB88}" dt="2020-05-27T15:32:30.798" v="112" actId="478"/>
          <ac:picMkLst>
            <pc:docMk/>
            <pc:sldMk cId="2438769560" sldId="287"/>
            <ac:picMk id="5" creationId="{8D17E2D2-0289-45A0-B579-B65C4ADC1F52}"/>
          </ac:picMkLst>
        </pc:picChg>
        <pc:picChg chg="del">
          <ac:chgData name="Lauren Edwards (HAB)" userId="5a513333-4d01-4157-a3bf-b28289f0a286" providerId="ADAL" clId="{A80EB788-3E26-41DC-98F5-85CB75FDBB88}" dt="2020-05-27T15:32:30.798" v="112" actId="478"/>
          <ac:picMkLst>
            <pc:docMk/>
            <pc:sldMk cId="2438769560" sldId="287"/>
            <ac:picMk id="11" creationId="{2E16CDCB-E845-4023-9456-4DA7C3F25E22}"/>
          </ac:picMkLst>
        </pc:picChg>
      </pc:sldChg>
      <pc:sldChg chg="delSp modSp">
        <pc:chgData name="Lauren Edwards (HAB)" userId="5a513333-4d01-4157-a3bf-b28289f0a286" providerId="ADAL" clId="{A80EB788-3E26-41DC-98F5-85CB75FDBB88}" dt="2020-05-27T15:32:48.528" v="132" actId="478"/>
        <pc:sldMkLst>
          <pc:docMk/>
          <pc:sldMk cId="1599992840" sldId="288"/>
        </pc:sldMkLst>
        <pc:spChg chg="del">
          <ac:chgData name="Lauren Edwards (HAB)" userId="5a513333-4d01-4157-a3bf-b28289f0a286" providerId="ADAL" clId="{A80EB788-3E26-41DC-98F5-85CB75FDBB88}" dt="2020-05-27T15:32:48.528" v="132" actId="478"/>
          <ac:spMkLst>
            <pc:docMk/>
            <pc:sldMk cId="1599992840" sldId="288"/>
            <ac:spMk id="6" creationId="{BD73C6BC-AF5B-4236-8E44-EB1A1282742F}"/>
          </ac:spMkLst>
        </pc:spChg>
        <pc:spChg chg="del">
          <ac:chgData name="Lauren Edwards (HAB)" userId="5a513333-4d01-4157-a3bf-b28289f0a286" providerId="ADAL" clId="{A80EB788-3E26-41DC-98F5-85CB75FDBB88}" dt="2020-05-27T15:32:48.528" v="132" actId="478"/>
          <ac:spMkLst>
            <pc:docMk/>
            <pc:sldMk cId="1599992840" sldId="288"/>
            <ac:spMk id="9" creationId="{A78E7E27-AAD5-4FA7-A781-E24771929029}"/>
          </ac:spMkLst>
        </pc:spChg>
        <pc:spChg chg="del">
          <ac:chgData name="Lauren Edwards (HAB)" userId="5a513333-4d01-4157-a3bf-b28289f0a286" providerId="ADAL" clId="{A80EB788-3E26-41DC-98F5-85CB75FDBB88}" dt="2020-05-27T15:32:48.528" v="132" actId="478"/>
          <ac:spMkLst>
            <pc:docMk/>
            <pc:sldMk cId="1599992840" sldId="288"/>
            <ac:spMk id="10" creationId="{1C1A66F1-B93F-4B3B-B1AA-3172BA4BDE30}"/>
          </ac:spMkLst>
        </pc:spChg>
        <pc:spChg chg="del">
          <ac:chgData name="Lauren Edwards (HAB)" userId="5a513333-4d01-4157-a3bf-b28289f0a286" providerId="ADAL" clId="{A80EB788-3E26-41DC-98F5-85CB75FDBB88}" dt="2020-05-27T15:32:48.528" v="132" actId="478"/>
          <ac:spMkLst>
            <pc:docMk/>
            <pc:sldMk cId="1599992840" sldId="288"/>
            <ac:spMk id="12" creationId="{4616F3D7-98B7-4BFF-A864-001D151A09CD}"/>
          </ac:spMkLst>
        </pc:spChg>
        <pc:spChg chg="del">
          <ac:chgData name="Lauren Edwards (HAB)" userId="5a513333-4d01-4157-a3bf-b28289f0a286" providerId="ADAL" clId="{A80EB788-3E26-41DC-98F5-85CB75FDBB88}" dt="2020-05-27T15:32:48.528" v="132" actId="478"/>
          <ac:spMkLst>
            <pc:docMk/>
            <pc:sldMk cId="1599992840" sldId="288"/>
            <ac:spMk id="13" creationId="{2900428C-A873-4447-8B79-F4D82C807F6A}"/>
          </ac:spMkLst>
        </pc:spChg>
        <pc:spChg chg="del">
          <ac:chgData name="Lauren Edwards (HAB)" userId="5a513333-4d01-4157-a3bf-b28289f0a286" providerId="ADAL" clId="{A80EB788-3E26-41DC-98F5-85CB75FDBB88}" dt="2020-05-27T15:32:48.528" v="132" actId="478"/>
          <ac:spMkLst>
            <pc:docMk/>
            <pc:sldMk cId="1599992840" sldId="288"/>
            <ac:spMk id="14" creationId="{936AB5BE-99EE-4667-AC47-646436F30174}"/>
          </ac:spMkLst>
        </pc:spChg>
        <pc:spChg chg="del">
          <ac:chgData name="Lauren Edwards (HAB)" userId="5a513333-4d01-4157-a3bf-b28289f0a286" providerId="ADAL" clId="{A80EB788-3E26-41DC-98F5-85CB75FDBB88}" dt="2020-05-27T15:32:48.528" v="132" actId="478"/>
          <ac:spMkLst>
            <pc:docMk/>
            <pc:sldMk cId="1599992840" sldId="288"/>
            <ac:spMk id="15" creationId="{0F7B1D9A-9E50-410F-A42E-F4DCE053D33A}"/>
          </ac:spMkLst>
        </pc:spChg>
        <pc:spChg chg="del">
          <ac:chgData name="Lauren Edwards (HAB)" userId="5a513333-4d01-4157-a3bf-b28289f0a286" providerId="ADAL" clId="{A80EB788-3E26-41DC-98F5-85CB75FDBB88}" dt="2020-05-27T15:32:48.528" v="132" actId="478"/>
          <ac:spMkLst>
            <pc:docMk/>
            <pc:sldMk cId="1599992840" sldId="288"/>
            <ac:spMk id="16" creationId="{EB8EB961-8CE0-4A12-883B-550E2CBCD8BB}"/>
          </ac:spMkLst>
        </pc:spChg>
        <pc:spChg chg="del">
          <ac:chgData name="Lauren Edwards (HAB)" userId="5a513333-4d01-4157-a3bf-b28289f0a286" providerId="ADAL" clId="{A80EB788-3E26-41DC-98F5-85CB75FDBB88}" dt="2020-05-27T15:32:48.528" v="132" actId="478"/>
          <ac:spMkLst>
            <pc:docMk/>
            <pc:sldMk cId="1599992840" sldId="288"/>
            <ac:spMk id="17" creationId="{1ED6E97C-52C6-48FB-9533-06B9D7FD8E78}"/>
          </ac:spMkLst>
        </pc:spChg>
        <pc:spChg chg="del">
          <ac:chgData name="Lauren Edwards (HAB)" userId="5a513333-4d01-4157-a3bf-b28289f0a286" providerId="ADAL" clId="{A80EB788-3E26-41DC-98F5-85CB75FDBB88}" dt="2020-05-27T15:32:48.528" v="132" actId="478"/>
          <ac:spMkLst>
            <pc:docMk/>
            <pc:sldMk cId="1599992840" sldId="288"/>
            <ac:spMk id="18" creationId="{3329DCA0-520A-4AF2-99C3-E3CD2B12AA50}"/>
          </ac:spMkLst>
        </pc:spChg>
        <pc:spChg chg="del">
          <ac:chgData name="Lauren Edwards (HAB)" userId="5a513333-4d01-4157-a3bf-b28289f0a286" providerId="ADAL" clId="{A80EB788-3E26-41DC-98F5-85CB75FDBB88}" dt="2020-05-27T15:32:48.528" v="132" actId="478"/>
          <ac:spMkLst>
            <pc:docMk/>
            <pc:sldMk cId="1599992840" sldId="288"/>
            <ac:spMk id="20" creationId="{A24EE155-572B-438E-831F-73DCD46DF17D}"/>
          </ac:spMkLst>
        </pc:spChg>
        <pc:spChg chg="mod">
          <ac:chgData name="Lauren Edwards (HAB)" userId="5a513333-4d01-4157-a3bf-b28289f0a286" providerId="ADAL" clId="{A80EB788-3E26-41DC-98F5-85CB75FDBB88}" dt="2020-05-27T15:32:43.553" v="131" actId="20577"/>
          <ac:spMkLst>
            <pc:docMk/>
            <pc:sldMk cId="1599992840" sldId="288"/>
            <ac:spMk id="22" creationId="{D154BACA-8366-4BBA-B7F0-6B0D57E19D4A}"/>
          </ac:spMkLst>
        </pc:spChg>
        <pc:picChg chg="del">
          <ac:chgData name="Lauren Edwards (HAB)" userId="5a513333-4d01-4157-a3bf-b28289f0a286" providerId="ADAL" clId="{A80EB788-3E26-41DC-98F5-85CB75FDBB88}" dt="2020-05-27T15:32:48.528" v="132" actId="478"/>
          <ac:picMkLst>
            <pc:docMk/>
            <pc:sldMk cId="1599992840" sldId="288"/>
            <ac:picMk id="2" creationId="{CC9FC6F5-BE13-4C56-81AC-AFF370D12CFB}"/>
          </ac:picMkLst>
        </pc:picChg>
        <pc:picChg chg="del">
          <ac:chgData name="Lauren Edwards (HAB)" userId="5a513333-4d01-4157-a3bf-b28289f0a286" providerId="ADAL" clId="{A80EB788-3E26-41DC-98F5-85CB75FDBB88}" dt="2020-05-27T15:32:48.528" v="132" actId="478"/>
          <ac:picMkLst>
            <pc:docMk/>
            <pc:sldMk cId="1599992840" sldId="288"/>
            <ac:picMk id="3" creationId="{FAE623D4-EFFA-4888-8350-D448A3E1C424}"/>
          </ac:picMkLst>
        </pc:picChg>
        <pc:picChg chg="del">
          <ac:chgData name="Lauren Edwards (HAB)" userId="5a513333-4d01-4157-a3bf-b28289f0a286" providerId="ADAL" clId="{A80EB788-3E26-41DC-98F5-85CB75FDBB88}" dt="2020-05-27T15:32:48.528" v="132" actId="478"/>
          <ac:picMkLst>
            <pc:docMk/>
            <pc:sldMk cId="1599992840" sldId="288"/>
            <ac:picMk id="4" creationId="{45EB54DF-FADE-48FE-87F1-944F758134C0}"/>
          </ac:picMkLst>
        </pc:picChg>
        <pc:picChg chg="del">
          <ac:chgData name="Lauren Edwards (HAB)" userId="5a513333-4d01-4157-a3bf-b28289f0a286" providerId="ADAL" clId="{A80EB788-3E26-41DC-98F5-85CB75FDBB88}" dt="2020-05-27T15:32:48.528" v="132" actId="478"/>
          <ac:picMkLst>
            <pc:docMk/>
            <pc:sldMk cId="1599992840" sldId="288"/>
            <ac:picMk id="5" creationId="{8D17E2D2-0289-45A0-B579-B65C4ADC1F52}"/>
          </ac:picMkLst>
        </pc:picChg>
        <pc:picChg chg="del">
          <ac:chgData name="Lauren Edwards (HAB)" userId="5a513333-4d01-4157-a3bf-b28289f0a286" providerId="ADAL" clId="{A80EB788-3E26-41DC-98F5-85CB75FDBB88}" dt="2020-05-27T15:32:48.528" v="132" actId="478"/>
          <ac:picMkLst>
            <pc:docMk/>
            <pc:sldMk cId="1599992840" sldId="288"/>
            <ac:picMk id="11" creationId="{2E16CDCB-E845-4023-9456-4DA7C3F25E22}"/>
          </ac:picMkLst>
        </pc:picChg>
      </pc:sldChg>
      <pc:sldChg chg="addSp delSp modSp">
        <pc:chgData name="Lauren Edwards (HAB)" userId="5a513333-4d01-4157-a3bf-b28289f0a286" providerId="ADAL" clId="{A80EB788-3E26-41DC-98F5-85CB75FDBB88}" dt="2020-05-27T16:07:54.549" v="859" actId="1076"/>
        <pc:sldMkLst>
          <pc:docMk/>
          <pc:sldMk cId="3494901658" sldId="289"/>
        </pc:sldMkLst>
        <pc:spChg chg="add del">
          <ac:chgData name="Lauren Edwards (HAB)" userId="5a513333-4d01-4157-a3bf-b28289f0a286" providerId="ADAL" clId="{A80EB788-3E26-41DC-98F5-85CB75FDBB88}" dt="2020-05-27T15:35:25.521" v="219" actId="478"/>
          <ac:spMkLst>
            <pc:docMk/>
            <pc:sldMk cId="3494901658" sldId="289"/>
            <ac:spMk id="2" creationId="{2D6D18EF-DC83-45A4-8D4F-6E62551C5D46}"/>
          </ac:spMkLst>
        </pc:spChg>
        <pc:spChg chg="add del mod">
          <ac:chgData name="Lauren Edwards (HAB)" userId="5a513333-4d01-4157-a3bf-b28289f0a286" providerId="ADAL" clId="{A80EB788-3E26-41DC-98F5-85CB75FDBB88}" dt="2020-05-27T15:45:50.631" v="491" actId="478"/>
          <ac:spMkLst>
            <pc:docMk/>
            <pc:sldMk cId="3494901658" sldId="289"/>
            <ac:spMk id="5" creationId="{19EC70C0-E978-4BD6-8B4A-ABE1E6D10FFA}"/>
          </ac:spMkLst>
        </pc:spChg>
        <pc:spChg chg="mod">
          <ac:chgData name="Lauren Edwards (HAB)" userId="5a513333-4d01-4157-a3bf-b28289f0a286" providerId="ADAL" clId="{A80EB788-3E26-41DC-98F5-85CB75FDBB88}" dt="2020-05-27T15:49:02.943" v="764" actId="20577"/>
          <ac:spMkLst>
            <pc:docMk/>
            <pc:sldMk cId="3494901658" sldId="289"/>
            <ac:spMk id="9" creationId="{94AC77B0-5A18-48D6-8129-388AD75BA706}"/>
          </ac:spMkLst>
        </pc:spChg>
        <pc:spChg chg="add del">
          <ac:chgData name="Lauren Edwards (HAB)" userId="5a513333-4d01-4157-a3bf-b28289f0a286" providerId="ADAL" clId="{A80EB788-3E26-41DC-98F5-85CB75FDBB88}" dt="2020-05-27T15:39:07.164" v="221"/>
          <ac:spMkLst>
            <pc:docMk/>
            <pc:sldMk cId="3494901658" sldId="289"/>
            <ac:spMk id="21" creationId="{044A2355-0691-49B1-9EFC-6E54B3DA2D07}"/>
          </ac:spMkLst>
        </pc:spChg>
        <pc:spChg chg="mod">
          <ac:chgData name="Lauren Edwards (HAB)" userId="5a513333-4d01-4157-a3bf-b28289f0a286" providerId="ADAL" clId="{A80EB788-3E26-41DC-98F5-85CB75FDBB88}" dt="2020-05-27T15:45:33.804" v="485" actId="5793"/>
          <ac:spMkLst>
            <pc:docMk/>
            <pc:sldMk cId="3494901658" sldId="289"/>
            <ac:spMk id="22" creationId="{D154BACA-8366-4BBA-B7F0-6B0D57E19D4A}"/>
          </ac:spMkLst>
        </pc:spChg>
        <pc:spChg chg="add del">
          <ac:chgData name="Lauren Edwards (HAB)" userId="5a513333-4d01-4157-a3bf-b28289f0a286" providerId="ADAL" clId="{A80EB788-3E26-41DC-98F5-85CB75FDBB88}" dt="2020-05-27T15:39:07.164" v="221"/>
          <ac:spMkLst>
            <pc:docMk/>
            <pc:sldMk cId="3494901658" sldId="289"/>
            <ac:spMk id="23" creationId="{AF16CB59-9BBC-4FB9-9C97-BDCC8747716A}"/>
          </ac:spMkLst>
        </pc:spChg>
        <pc:spChg chg="mod">
          <ac:chgData name="Lauren Edwards (HAB)" userId="5a513333-4d01-4157-a3bf-b28289f0a286" providerId="ADAL" clId="{A80EB788-3E26-41DC-98F5-85CB75FDBB88}" dt="2020-05-27T15:49:24.583" v="805" actId="20577"/>
          <ac:spMkLst>
            <pc:docMk/>
            <pc:sldMk cId="3494901658" sldId="289"/>
            <ac:spMk id="25" creationId="{C2A9C48A-0491-48A5-A791-54ED19D34BAB}"/>
          </ac:spMkLst>
        </pc:spChg>
        <pc:spChg chg="add del">
          <ac:chgData name="Lauren Edwards (HAB)" userId="5a513333-4d01-4157-a3bf-b28289f0a286" providerId="ADAL" clId="{A80EB788-3E26-41DC-98F5-85CB75FDBB88}" dt="2020-05-27T15:39:07.164" v="221"/>
          <ac:spMkLst>
            <pc:docMk/>
            <pc:sldMk cId="3494901658" sldId="289"/>
            <ac:spMk id="29" creationId="{BFB2D839-7913-4A22-83D1-C0F8DA622339}"/>
          </ac:spMkLst>
        </pc:spChg>
        <pc:spChg chg="add del">
          <ac:chgData name="Lauren Edwards (HAB)" userId="5a513333-4d01-4157-a3bf-b28289f0a286" providerId="ADAL" clId="{A80EB788-3E26-41DC-98F5-85CB75FDBB88}" dt="2020-05-27T15:39:07.164" v="221"/>
          <ac:spMkLst>
            <pc:docMk/>
            <pc:sldMk cId="3494901658" sldId="289"/>
            <ac:spMk id="30" creationId="{289806AE-D4EE-43BA-9860-F6D8C5941D6E}"/>
          </ac:spMkLst>
        </pc:spChg>
        <pc:spChg chg="del">
          <ac:chgData name="Lauren Edwards (HAB)" userId="5a513333-4d01-4157-a3bf-b28289f0a286" providerId="ADAL" clId="{A80EB788-3E26-41DC-98F5-85CB75FDBB88}" dt="2020-05-27T15:32:07.894" v="64" actId="478"/>
          <ac:spMkLst>
            <pc:docMk/>
            <pc:sldMk cId="3494901658" sldId="289"/>
            <ac:spMk id="31" creationId="{C6836219-9C5E-47A7-BF8C-11328662D32D}"/>
          </ac:spMkLst>
        </pc:spChg>
        <pc:spChg chg="add del">
          <ac:chgData name="Lauren Edwards (HAB)" userId="5a513333-4d01-4157-a3bf-b28289f0a286" providerId="ADAL" clId="{A80EB788-3E26-41DC-98F5-85CB75FDBB88}" dt="2020-05-27T15:39:07.164" v="221"/>
          <ac:spMkLst>
            <pc:docMk/>
            <pc:sldMk cId="3494901658" sldId="289"/>
            <ac:spMk id="32" creationId="{FC309494-8E1C-4782-B373-82B87E174B3B}"/>
          </ac:spMkLst>
        </pc:spChg>
        <pc:spChg chg="add del mod">
          <ac:chgData name="Lauren Edwards (HAB)" userId="5a513333-4d01-4157-a3bf-b28289f0a286" providerId="ADAL" clId="{A80EB788-3E26-41DC-98F5-85CB75FDBB88}" dt="2020-05-27T15:43:58.809" v="315" actId="478"/>
          <ac:spMkLst>
            <pc:docMk/>
            <pc:sldMk cId="3494901658" sldId="289"/>
            <ac:spMk id="33" creationId="{534A0708-1B44-4D66-86AB-2FAEC371449E}"/>
          </ac:spMkLst>
        </pc:spChg>
        <pc:spChg chg="add mod">
          <ac:chgData name="Lauren Edwards (HAB)" userId="5a513333-4d01-4157-a3bf-b28289f0a286" providerId="ADAL" clId="{A80EB788-3E26-41DC-98F5-85CB75FDBB88}" dt="2020-05-27T15:56:46.759" v="814" actId="255"/>
          <ac:spMkLst>
            <pc:docMk/>
            <pc:sldMk cId="3494901658" sldId="289"/>
            <ac:spMk id="34" creationId="{0B6686E2-F91F-4C0D-B270-0C29C012B96E}"/>
          </ac:spMkLst>
        </pc:spChg>
        <pc:spChg chg="del">
          <ac:chgData name="Lauren Edwards (HAB)" userId="5a513333-4d01-4157-a3bf-b28289f0a286" providerId="ADAL" clId="{A80EB788-3E26-41DC-98F5-85CB75FDBB88}" dt="2020-05-27T15:32:07.894" v="64" actId="478"/>
          <ac:spMkLst>
            <pc:docMk/>
            <pc:sldMk cId="3494901658" sldId="289"/>
            <ac:spMk id="43" creationId="{5BE443BE-04D4-49A5-9C14-07528C47A2A4}"/>
          </ac:spMkLst>
        </pc:spChg>
        <pc:graphicFrameChg chg="del">
          <ac:chgData name="Lauren Edwards (HAB)" userId="5a513333-4d01-4157-a3bf-b28289f0a286" providerId="ADAL" clId="{A80EB788-3E26-41DC-98F5-85CB75FDBB88}" dt="2020-05-27T15:32:07.894" v="64" actId="478"/>
          <ac:graphicFrameMkLst>
            <pc:docMk/>
            <pc:sldMk cId="3494901658" sldId="289"/>
            <ac:graphicFrameMk id="6" creationId="{2FA84280-19F2-4174-AFC8-0DE19B2F3D66}"/>
          </ac:graphicFrameMkLst>
        </pc:graphicFrameChg>
        <pc:picChg chg="add mod">
          <ac:chgData name="Lauren Edwards (HAB)" userId="5a513333-4d01-4157-a3bf-b28289f0a286" providerId="ADAL" clId="{A80EB788-3E26-41DC-98F5-85CB75FDBB88}" dt="2020-05-27T15:56:28.877" v="810" actId="14100"/>
          <ac:picMkLst>
            <pc:docMk/>
            <pc:sldMk cId="3494901658" sldId="289"/>
            <ac:picMk id="3" creationId="{A5B36FCE-6197-4404-A161-C7ADCDBEE9AE}"/>
          </ac:picMkLst>
        </pc:picChg>
        <pc:picChg chg="add mod modCrop">
          <ac:chgData name="Lauren Edwards (HAB)" userId="5a513333-4d01-4157-a3bf-b28289f0a286" providerId="ADAL" clId="{A80EB788-3E26-41DC-98F5-85CB75FDBB88}" dt="2020-05-27T16:07:20.119" v="852" actId="732"/>
          <ac:picMkLst>
            <pc:docMk/>
            <pc:sldMk cId="3494901658" sldId="289"/>
            <ac:picMk id="7" creationId="{D46E644C-878C-44B9-B582-769F70F061DE}"/>
          </ac:picMkLst>
        </pc:picChg>
        <pc:picChg chg="del">
          <ac:chgData name="Lauren Edwards (HAB)" userId="5a513333-4d01-4157-a3bf-b28289f0a286" providerId="ADAL" clId="{A80EB788-3E26-41DC-98F5-85CB75FDBB88}" dt="2020-05-27T15:32:07.894" v="64" actId="478"/>
          <ac:picMkLst>
            <pc:docMk/>
            <pc:sldMk cId="3494901658" sldId="289"/>
            <ac:picMk id="8" creationId="{3EE5018A-98B9-4C67-BDEF-85EFED68A34C}"/>
          </ac:picMkLst>
        </pc:picChg>
        <pc:picChg chg="add mod">
          <ac:chgData name="Lauren Edwards (HAB)" userId="5a513333-4d01-4157-a3bf-b28289f0a286" providerId="ADAL" clId="{A80EB788-3E26-41DC-98F5-85CB75FDBB88}" dt="2020-05-27T16:06:28.892" v="843" actId="1076"/>
          <ac:picMkLst>
            <pc:docMk/>
            <pc:sldMk cId="3494901658" sldId="289"/>
            <ac:picMk id="10" creationId="{29BD0886-5B4F-4218-A24A-62F6CB74199C}"/>
          </ac:picMkLst>
        </pc:picChg>
        <pc:picChg chg="add mod">
          <ac:chgData name="Lauren Edwards (HAB)" userId="5a513333-4d01-4157-a3bf-b28289f0a286" providerId="ADAL" clId="{A80EB788-3E26-41DC-98F5-85CB75FDBB88}" dt="2020-05-27T16:07:36.018" v="856" actId="1076"/>
          <ac:picMkLst>
            <pc:docMk/>
            <pc:sldMk cId="3494901658" sldId="289"/>
            <ac:picMk id="11" creationId="{D922E15D-D29C-47D7-8DA0-DD56CF411FE1}"/>
          </ac:picMkLst>
        </pc:picChg>
        <pc:picChg chg="add mod">
          <ac:chgData name="Lauren Edwards (HAB)" userId="5a513333-4d01-4157-a3bf-b28289f0a286" providerId="ADAL" clId="{A80EB788-3E26-41DC-98F5-85CB75FDBB88}" dt="2020-05-27T16:06:31.514" v="844" actId="1076"/>
          <ac:picMkLst>
            <pc:docMk/>
            <pc:sldMk cId="3494901658" sldId="289"/>
            <ac:picMk id="12" creationId="{9DE4C46F-6834-449C-87FF-1FDC3060B6E5}"/>
          </ac:picMkLst>
        </pc:picChg>
        <pc:picChg chg="add mod modCrop">
          <ac:chgData name="Lauren Edwards (HAB)" userId="5a513333-4d01-4157-a3bf-b28289f0a286" providerId="ADAL" clId="{A80EB788-3E26-41DC-98F5-85CB75FDBB88}" dt="2020-05-27T16:07:54.549" v="859" actId="1076"/>
          <ac:picMkLst>
            <pc:docMk/>
            <pc:sldMk cId="3494901658" sldId="289"/>
            <ac:picMk id="13" creationId="{2D540AE4-06C8-4C18-AA7C-D8A717D36E6C}"/>
          </ac:picMkLst>
        </pc:picChg>
        <pc:picChg chg="del">
          <ac:chgData name="Lauren Edwards (HAB)" userId="5a513333-4d01-4157-a3bf-b28289f0a286" providerId="ADAL" clId="{A80EB788-3E26-41DC-98F5-85CB75FDBB88}" dt="2020-05-27T15:32:09.579" v="65" actId="478"/>
          <ac:picMkLst>
            <pc:docMk/>
            <pc:sldMk cId="3494901658" sldId="289"/>
            <ac:picMk id="16" creationId="{8CF27338-092A-4401-BAF8-7B9CC8C4F305}"/>
          </ac:picMkLst>
        </pc:picChg>
        <pc:picChg chg="del">
          <ac:chgData name="Lauren Edwards (HAB)" userId="5a513333-4d01-4157-a3bf-b28289f0a286" providerId="ADAL" clId="{A80EB788-3E26-41DC-98F5-85CB75FDBB88}" dt="2020-05-27T15:32:07.894" v="64" actId="478"/>
          <ac:picMkLst>
            <pc:docMk/>
            <pc:sldMk cId="3494901658" sldId="289"/>
            <ac:picMk id="18" creationId="{CBC0CAAA-DC1E-4F92-90FE-06BF836F7A57}"/>
          </ac:picMkLst>
        </pc:picChg>
        <pc:picChg chg="del">
          <ac:chgData name="Lauren Edwards (HAB)" userId="5a513333-4d01-4157-a3bf-b28289f0a286" providerId="ADAL" clId="{A80EB788-3E26-41DC-98F5-85CB75FDBB88}" dt="2020-05-27T15:32:07.894" v="64" actId="478"/>
          <ac:picMkLst>
            <pc:docMk/>
            <pc:sldMk cId="3494901658" sldId="289"/>
            <ac:picMk id="24" creationId="{8E2C8651-813E-4C16-935E-FA3634978C3C}"/>
          </ac:picMkLst>
        </pc:picChg>
        <pc:picChg chg="del">
          <ac:chgData name="Lauren Edwards (HAB)" userId="5a513333-4d01-4157-a3bf-b28289f0a286" providerId="ADAL" clId="{A80EB788-3E26-41DC-98F5-85CB75FDBB88}" dt="2020-05-27T15:32:07.894" v="64" actId="478"/>
          <ac:picMkLst>
            <pc:docMk/>
            <pc:sldMk cId="3494901658" sldId="289"/>
            <ac:picMk id="28" creationId="{1DBF040E-D9C3-4EAE-A101-55CCDB8FBC3C}"/>
          </ac:picMkLst>
        </pc:picChg>
        <pc:picChg chg="del">
          <ac:chgData name="Lauren Edwards (HAB)" userId="5a513333-4d01-4157-a3bf-b28289f0a286" providerId="ADAL" clId="{A80EB788-3E26-41DC-98F5-85CB75FDBB88}" dt="2020-05-27T15:32:07.894" v="64" actId="478"/>
          <ac:picMkLst>
            <pc:docMk/>
            <pc:sldMk cId="3494901658" sldId="289"/>
            <ac:picMk id="41" creationId="{B550A71F-9B14-4C90-9C11-87782FD8C65C}"/>
          </ac:picMkLst>
        </pc:picChg>
      </pc:sldChg>
      <pc:sldChg chg="modSp add">
        <pc:chgData name="Lauren Edwards (HAB)" userId="5a513333-4d01-4157-a3bf-b28289f0a286" providerId="ADAL" clId="{A80EB788-3E26-41DC-98F5-85CB75FDBB88}" dt="2020-05-27T15:33:03.178" v="155" actId="20577"/>
        <pc:sldMkLst>
          <pc:docMk/>
          <pc:sldMk cId="3442652845" sldId="290"/>
        </pc:sldMkLst>
        <pc:spChg chg="mod">
          <ac:chgData name="Lauren Edwards (HAB)" userId="5a513333-4d01-4157-a3bf-b28289f0a286" providerId="ADAL" clId="{A80EB788-3E26-41DC-98F5-85CB75FDBB88}" dt="2020-05-27T15:33:03.178" v="155" actId="20577"/>
          <ac:spMkLst>
            <pc:docMk/>
            <pc:sldMk cId="3442652845" sldId="290"/>
            <ac:spMk id="22" creationId="{D154BACA-8366-4BBA-B7F0-6B0D57E19D4A}"/>
          </ac:spMkLst>
        </pc:spChg>
      </pc:sldChg>
      <pc:sldChg chg="modSp add">
        <pc:chgData name="Lauren Edwards (HAB)" userId="5a513333-4d01-4157-a3bf-b28289f0a286" providerId="ADAL" clId="{A80EB788-3E26-41DC-98F5-85CB75FDBB88}" dt="2020-05-27T15:33:15.495" v="170" actId="20577"/>
        <pc:sldMkLst>
          <pc:docMk/>
          <pc:sldMk cId="4221032662" sldId="291"/>
        </pc:sldMkLst>
        <pc:spChg chg="mod">
          <ac:chgData name="Lauren Edwards (HAB)" userId="5a513333-4d01-4157-a3bf-b28289f0a286" providerId="ADAL" clId="{A80EB788-3E26-41DC-98F5-85CB75FDBB88}" dt="2020-05-27T15:33:15.495" v="170" actId="20577"/>
          <ac:spMkLst>
            <pc:docMk/>
            <pc:sldMk cId="4221032662" sldId="291"/>
            <ac:spMk id="22" creationId="{D154BACA-8366-4BBA-B7F0-6B0D57E19D4A}"/>
          </ac:spMkLst>
        </pc:spChg>
      </pc:sldChg>
      <pc:sldChg chg="modSp add">
        <pc:chgData name="Lauren Edwards (HAB)" userId="5a513333-4d01-4157-a3bf-b28289f0a286" providerId="ADAL" clId="{A80EB788-3E26-41DC-98F5-85CB75FDBB88}" dt="2020-05-27T15:33:41.710" v="217" actId="20577"/>
        <pc:sldMkLst>
          <pc:docMk/>
          <pc:sldMk cId="836665984" sldId="292"/>
        </pc:sldMkLst>
        <pc:spChg chg="mod">
          <ac:chgData name="Lauren Edwards (HAB)" userId="5a513333-4d01-4157-a3bf-b28289f0a286" providerId="ADAL" clId="{A80EB788-3E26-41DC-98F5-85CB75FDBB88}" dt="2020-05-27T15:33:41.710" v="217" actId="20577"/>
          <ac:spMkLst>
            <pc:docMk/>
            <pc:sldMk cId="836665984" sldId="292"/>
            <ac:spMk id="22" creationId="{D154BACA-8366-4BBA-B7F0-6B0D57E19D4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E299DE-1669-4AD7-9902-07007B284755}" type="doc">
      <dgm:prSet loTypeId="urn:microsoft.com/office/officeart/2005/8/layout/process1" loCatId="process" qsTypeId="urn:microsoft.com/office/officeart/2005/8/quickstyle/simple1" qsCatId="simple" csTypeId="urn:microsoft.com/office/officeart/2005/8/colors/accent1_2" csCatId="accent1" phldr="1"/>
      <dgm:spPr/>
    </dgm:pt>
    <dgm:pt modelId="{6F232D3D-18F9-4E88-9181-B9E55339FAA5}">
      <dgm:prSet phldrT="[Text]"/>
      <dgm:spPr>
        <a:solidFill>
          <a:schemeClr val="bg1"/>
        </a:solidFill>
        <a:ln>
          <a:solidFill>
            <a:schemeClr val="accent1"/>
          </a:solidFill>
        </a:ln>
      </dgm:spPr>
      <dgm:t>
        <a:bodyPr/>
        <a:lstStyle/>
        <a:p>
          <a:r>
            <a:rPr lang="en-GB" b="1" dirty="0">
              <a:solidFill>
                <a:schemeClr val="tx1"/>
              </a:solidFill>
            </a:rPr>
            <a:t>Receptor: </a:t>
          </a:r>
          <a:r>
            <a:rPr lang="en-GB" dirty="0">
              <a:solidFill>
                <a:schemeClr val="tx1"/>
              </a:solidFill>
            </a:rPr>
            <a:t>senses change in environment </a:t>
          </a:r>
          <a:r>
            <a:rPr lang="en-GB" dirty="0" err="1">
              <a:solidFill>
                <a:schemeClr val="tx1"/>
              </a:solidFill>
            </a:rPr>
            <a:t>e.g</a:t>
          </a:r>
          <a:r>
            <a:rPr lang="en-GB" dirty="0">
              <a:solidFill>
                <a:schemeClr val="tx1"/>
              </a:solidFill>
            </a:rPr>
            <a:t> temperature, taste, sound</a:t>
          </a:r>
        </a:p>
      </dgm:t>
    </dgm:pt>
    <dgm:pt modelId="{252F66C0-D73E-46E5-89B0-B938FB19ECCD}" type="parTrans" cxnId="{2950C5F8-1531-4ED6-9213-AA9A11EB8BE8}">
      <dgm:prSet/>
      <dgm:spPr/>
      <dgm:t>
        <a:bodyPr/>
        <a:lstStyle/>
        <a:p>
          <a:endParaRPr lang="en-GB"/>
        </a:p>
      </dgm:t>
    </dgm:pt>
    <dgm:pt modelId="{442A2C86-F666-4407-8F0C-215233775A26}" type="sibTrans" cxnId="{2950C5F8-1531-4ED6-9213-AA9A11EB8BE8}">
      <dgm:prSet/>
      <dgm:spPr/>
      <dgm:t>
        <a:bodyPr/>
        <a:lstStyle/>
        <a:p>
          <a:endParaRPr lang="en-GB"/>
        </a:p>
      </dgm:t>
    </dgm:pt>
    <dgm:pt modelId="{54636D56-B0D5-4740-821A-7A4812461DC4}">
      <dgm:prSet phldrT="[Text]"/>
      <dgm:spPr>
        <a:solidFill>
          <a:schemeClr val="bg1"/>
        </a:solidFill>
        <a:ln>
          <a:solidFill>
            <a:schemeClr val="accent1"/>
          </a:solidFill>
        </a:ln>
      </dgm:spPr>
      <dgm:t>
        <a:bodyPr/>
        <a:lstStyle/>
        <a:p>
          <a:r>
            <a:rPr lang="en-GB" b="1" dirty="0">
              <a:solidFill>
                <a:schemeClr val="tx1"/>
              </a:solidFill>
            </a:rPr>
            <a:t>Coordinators: </a:t>
          </a:r>
          <a:r>
            <a:rPr lang="en-GB" dirty="0">
              <a:solidFill>
                <a:schemeClr val="tx1"/>
              </a:solidFill>
            </a:rPr>
            <a:t>Brain, CNS, and glands around the body control the response</a:t>
          </a:r>
        </a:p>
      </dgm:t>
    </dgm:pt>
    <dgm:pt modelId="{4B97864F-F037-47C1-A6D2-A6BF075331F5}" type="parTrans" cxnId="{FCBB6F9F-EBA9-4931-8518-E81F2346F1DA}">
      <dgm:prSet/>
      <dgm:spPr/>
      <dgm:t>
        <a:bodyPr/>
        <a:lstStyle/>
        <a:p>
          <a:endParaRPr lang="en-GB"/>
        </a:p>
      </dgm:t>
    </dgm:pt>
    <dgm:pt modelId="{CECC044D-46C3-44F6-B2B4-DBAFC8F7AC13}" type="sibTrans" cxnId="{FCBB6F9F-EBA9-4931-8518-E81F2346F1DA}">
      <dgm:prSet/>
      <dgm:spPr/>
      <dgm:t>
        <a:bodyPr/>
        <a:lstStyle/>
        <a:p>
          <a:endParaRPr lang="en-GB"/>
        </a:p>
      </dgm:t>
    </dgm:pt>
    <dgm:pt modelId="{8AD66AA6-03D6-49EF-B29A-3E06E6D17B82}">
      <dgm:prSet phldrT="[Text]"/>
      <dgm:spPr>
        <a:solidFill>
          <a:schemeClr val="bg1"/>
        </a:solidFill>
        <a:ln>
          <a:solidFill>
            <a:schemeClr val="accent1"/>
          </a:solidFill>
        </a:ln>
      </dgm:spPr>
      <dgm:t>
        <a:bodyPr/>
        <a:lstStyle/>
        <a:p>
          <a:r>
            <a:rPr lang="en-GB" b="1" dirty="0">
              <a:solidFill>
                <a:schemeClr val="tx1"/>
              </a:solidFill>
            </a:rPr>
            <a:t>Effectors: </a:t>
          </a:r>
          <a:r>
            <a:rPr lang="en-GB" dirty="0">
              <a:solidFill>
                <a:schemeClr val="tx1"/>
              </a:solidFill>
            </a:rPr>
            <a:t>Muscles will contract or relax and glands will release hormones</a:t>
          </a:r>
        </a:p>
      </dgm:t>
    </dgm:pt>
    <dgm:pt modelId="{5037D9C5-E32B-4EE5-92A8-7806F8D64F0A}" type="parTrans" cxnId="{8D404BBF-333B-4A56-9184-3A636A39E97B}">
      <dgm:prSet/>
      <dgm:spPr/>
      <dgm:t>
        <a:bodyPr/>
        <a:lstStyle/>
        <a:p>
          <a:endParaRPr lang="en-GB"/>
        </a:p>
      </dgm:t>
    </dgm:pt>
    <dgm:pt modelId="{C6E8D2E6-16DE-468E-B74E-FEC1A2E4A6B2}" type="sibTrans" cxnId="{8D404BBF-333B-4A56-9184-3A636A39E97B}">
      <dgm:prSet/>
      <dgm:spPr/>
      <dgm:t>
        <a:bodyPr/>
        <a:lstStyle/>
        <a:p>
          <a:endParaRPr lang="en-GB"/>
        </a:p>
      </dgm:t>
    </dgm:pt>
    <dgm:pt modelId="{7783C433-360B-4137-BC96-CD2BFD2C74CD}" type="pres">
      <dgm:prSet presAssocID="{14E299DE-1669-4AD7-9902-07007B284755}" presName="Name0" presStyleCnt="0">
        <dgm:presLayoutVars>
          <dgm:dir/>
          <dgm:resizeHandles val="exact"/>
        </dgm:presLayoutVars>
      </dgm:prSet>
      <dgm:spPr/>
    </dgm:pt>
    <dgm:pt modelId="{0662A9C7-75E2-49D8-AB40-0D2BAFB3EA60}" type="pres">
      <dgm:prSet presAssocID="{6F232D3D-18F9-4E88-9181-B9E55339FAA5}" presName="node" presStyleLbl="node1" presStyleIdx="0" presStyleCnt="3" custScaleX="96377" custScaleY="175081" custLinFactNeighborX="18342" custLinFactNeighborY="4192">
        <dgm:presLayoutVars>
          <dgm:bulletEnabled val="1"/>
        </dgm:presLayoutVars>
      </dgm:prSet>
      <dgm:spPr/>
    </dgm:pt>
    <dgm:pt modelId="{9EA9B7C4-8CDB-4268-B283-EE550618B8EB}" type="pres">
      <dgm:prSet presAssocID="{442A2C86-F666-4407-8F0C-215233775A26}" presName="sibTrans" presStyleLbl="sibTrans2D1" presStyleIdx="0" presStyleCnt="2" custScaleX="66446"/>
      <dgm:spPr/>
    </dgm:pt>
    <dgm:pt modelId="{08FFF3D0-62C9-49E4-A0A4-E6FA533898C1}" type="pres">
      <dgm:prSet presAssocID="{442A2C86-F666-4407-8F0C-215233775A26}" presName="connectorText" presStyleLbl="sibTrans2D1" presStyleIdx="0" presStyleCnt="2"/>
      <dgm:spPr/>
    </dgm:pt>
    <dgm:pt modelId="{27202B90-E7B6-4636-A80E-0C0BF17C597A}" type="pres">
      <dgm:prSet presAssocID="{54636D56-B0D5-4740-821A-7A4812461DC4}" presName="node" presStyleLbl="node1" presStyleIdx="1" presStyleCnt="3" custScaleX="90919" custScaleY="166698" custLinFactNeighborX="-16961" custLinFactNeighborY="621">
        <dgm:presLayoutVars>
          <dgm:bulletEnabled val="1"/>
        </dgm:presLayoutVars>
      </dgm:prSet>
      <dgm:spPr/>
    </dgm:pt>
    <dgm:pt modelId="{E59ECEEB-AB73-46FA-B98A-674A56FAF637}" type="pres">
      <dgm:prSet presAssocID="{CECC044D-46C3-44F6-B2B4-DBAFC8F7AC13}" presName="sibTrans" presStyleLbl="sibTrans2D1" presStyleIdx="1" presStyleCnt="2"/>
      <dgm:spPr/>
    </dgm:pt>
    <dgm:pt modelId="{F292E8E5-DD46-4DAF-B1DF-F5D92DA048BC}" type="pres">
      <dgm:prSet presAssocID="{CECC044D-46C3-44F6-B2B4-DBAFC8F7AC13}" presName="connectorText" presStyleLbl="sibTrans2D1" presStyleIdx="1" presStyleCnt="2"/>
      <dgm:spPr/>
    </dgm:pt>
    <dgm:pt modelId="{9CDDBDB7-53FF-4350-B384-6B53AFB8FF29}" type="pres">
      <dgm:prSet presAssocID="{8AD66AA6-03D6-49EF-B29A-3E06E6D17B82}" presName="node" presStyleLbl="node1" presStyleIdx="2" presStyleCnt="3" custScaleX="103398" custScaleY="166698" custLinFactNeighborX="-66907" custLinFactNeighborY="-906">
        <dgm:presLayoutVars>
          <dgm:bulletEnabled val="1"/>
        </dgm:presLayoutVars>
      </dgm:prSet>
      <dgm:spPr/>
    </dgm:pt>
  </dgm:ptLst>
  <dgm:cxnLst>
    <dgm:cxn modelId="{37C4CD0A-9A47-4DFF-A3AF-3A07692AA70B}" type="presOf" srcId="{442A2C86-F666-4407-8F0C-215233775A26}" destId="{08FFF3D0-62C9-49E4-A0A4-E6FA533898C1}" srcOrd="1" destOrd="0" presId="urn:microsoft.com/office/officeart/2005/8/layout/process1"/>
    <dgm:cxn modelId="{ECD13415-E22D-47F2-A349-F75BBA94E4B0}" type="presOf" srcId="{442A2C86-F666-4407-8F0C-215233775A26}" destId="{9EA9B7C4-8CDB-4268-B283-EE550618B8EB}" srcOrd="0" destOrd="0" presId="urn:microsoft.com/office/officeart/2005/8/layout/process1"/>
    <dgm:cxn modelId="{E99E2121-4AAA-43C5-AFB0-20B2A48A77F7}" type="presOf" srcId="{CECC044D-46C3-44F6-B2B4-DBAFC8F7AC13}" destId="{F292E8E5-DD46-4DAF-B1DF-F5D92DA048BC}" srcOrd="1" destOrd="0" presId="urn:microsoft.com/office/officeart/2005/8/layout/process1"/>
    <dgm:cxn modelId="{1FB71F5B-1D16-4730-9737-D2E7F1B61706}" type="presOf" srcId="{CECC044D-46C3-44F6-B2B4-DBAFC8F7AC13}" destId="{E59ECEEB-AB73-46FA-B98A-674A56FAF637}" srcOrd="0" destOrd="0" presId="urn:microsoft.com/office/officeart/2005/8/layout/process1"/>
    <dgm:cxn modelId="{FCBB6F9F-EBA9-4931-8518-E81F2346F1DA}" srcId="{14E299DE-1669-4AD7-9902-07007B284755}" destId="{54636D56-B0D5-4740-821A-7A4812461DC4}" srcOrd="1" destOrd="0" parTransId="{4B97864F-F037-47C1-A6D2-A6BF075331F5}" sibTransId="{CECC044D-46C3-44F6-B2B4-DBAFC8F7AC13}"/>
    <dgm:cxn modelId="{8D404BBF-333B-4A56-9184-3A636A39E97B}" srcId="{14E299DE-1669-4AD7-9902-07007B284755}" destId="{8AD66AA6-03D6-49EF-B29A-3E06E6D17B82}" srcOrd="2" destOrd="0" parTransId="{5037D9C5-E32B-4EE5-92A8-7806F8D64F0A}" sibTransId="{C6E8D2E6-16DE-468E-B74E-FEC1A2E4A6B2}"/>
    <dgm:cxn modelId="{24CB97C1-9ADC-4774-B5E7-E0871C406154}" type="presOf" srcId="{54636D56-B0D5-4740-821A-7A4812461DC4}" destId="{27202B90-E7B6-4636-A80E-0C0BF17C597A}" srcOrd="0" destOrd="0" presId="urn:microsoft.com/office/officeart/2005/8/layout/process1"/>
    <dgm:cxn modelId="{B08631DC-CDEC-4130-855E-1AE64C6BD990}" type="presOf" srcId="{14E299DE-1669-4AD7-9902-07007B284755}" destId="{7783C433-360B-4137-BC96-CD2BFD2C74CD}" srcOrd="0" destOrd="0" presId="urn:microsoft.com/office/officeart/2005/8/layout/process1"/>
    <dgm:cxn modelId="{E71C32E0-E217-460D-8E34-21C52717EFFE}" type="presOf" srcId="{6F232D3D-18F9-4E88-9181-B9E55339FAA5}" destId="{0662A9C7-75E2-49D8-AB40-0D2BAFB3EA60}" srcOrd="0" destOrd="0" presId="urn:microsoft.com/office/officeart/2005/8/layout/process1"/>
    <dgm:cxn modelId="{6DC12CE5-9796-4D54-AF25-086B1B694B15}" type="presOf" srcId="{8AD66AA6-03D6-49EF-B29A-3E06E6D17B82}" destId="{9CDDBDB7-53FF-4350-B384-6B53AFB8FF29}" srcOrd="0" destOrd="0" presId="urn:microsoft.com/office/officeart/2005/8/layout/process1"/>
    <dgm:cxn modelId="{2950C5F8-1531-4ED6-9213-AA9A11EB8BE8}" srcId="{14E299DE-1669-4AD7-9902-07007B284755}" destId="{6F232D3D-18F9-4E88-9181-B9E55339FAA5}" srcOrd="0" destOrd="0" parTransId="{252F66C0-D73E-46E5-89B0-B938FB19ECCD}" sibTransId="{442A2C86-F666-4407-8F0C-215233775A26}"/>
    <dgm:cxn modelId="{4166ADE9-43B7-4840-81B9-864A23B4DCCB}" type="presParOf" srcId="{7783C433-360B-4137-BC96-CD2BFD2C74CD}" destId="{0662A9C7-75E2-49D8-AB40-0D2BAFB3EA60}" srcOrd="0" destOrd="0" presId="urn:microsoft.com/office/officeart/2005/8/layout/process1"/>
    <dgm:cxn modelId="{4CAF2B0B-EDE2-4CCC-A095-64CD88359343}" type="presParOf" srcId="{7783C433-360B-4137-BC96-CD2BFD2C74CD}" destId="{9EA9B7C4-8CDB-4268-B283-EE550618B8EB}" srcOrd="1" destOrd="0" presId="urn:microsoft.com/office/officeart/2005/8/layout/process1"/>
    <dgm:cxn modelId="{E0120353-2FD8-40FD-8483-D0FACDBC141A}" type="presParOf" srcId="{9EA9B7C4-8CDB-4268-B283-EE550618B8EB}" destId="{08FFF3D0-62C9-49E4-A0A4-E6FA533898C1}" srcOrd="0" destOrd="0" presId="urn:microsoft.com/office/officeart/2005/8/layout/process1"/>
    <dgm:cxn modelId="{A5EC1772-8E53-41F3-8DBF-1296C7173A1E}" type="presParOf" srcId="{7783C433-360B-4137-BC96-CD2BFD2C74CD}" destId="{27202B90-E7B6-4636-A80E-0C0BF17C597A}" srcOrd="2" destOrd="0" presId="urn:microsoft.com/office/officeart/2005/8/layout/process1"/>
    <dgm:cxn modelId="{D9AC9E59-E67F-4650-8EF4-512EB9367B07}" type="presParOf" srcId="{7783C433-360B-4137-BC96-CD2BFD2C74CD}" destId="{E59ECEEB-AB73-46FA-B98A-674A56FAF637}" srcOrd="3" destOrd="0" presId="urn:microsoft.com/office/officeart/2005/8/layout/process1"/>
    <dgm:cxn modelId="{5E921845-183D-49D5-9AE4-DBA1E1CA65A5}" type="presParOf" srcId="{E59ECEEB-AB73-46FA-B98A-674A56FAF637}" destId="{F292E8E5-DD46-4DAF-B1DF-F5D92DA048BC}" srcOrd="0" destOrd="0" presId="urn:microsoft.com/office/officeart/2005/8/layout/process1"/>
    <dgm:cxn modelId="{994E941D-E07C-4233-8FBB-A50B41A842E2}" type="presParOf" srcId="{7783C433-360B-4137-BC96-CD2BFD2C74CD}" destId="{9CDDBDB7-53FF-4350-B384-6B53AFB8FF29}"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2A9C7-75E2-49D8-AB40-0D2BAFB3EA60}">
      <dsp:nvSpPr>
        <dsp:cNvPr id="0" name=""/>
        <dsp:cNvSpPr/>
      </dsp:nvSpPr>
      <dsp:spPr>
        <a:xfrm>
          <a:off x="126053" y="0"/>
          <a:ext cx="1084512" cy="1277273"/>
        </a:xfrm>
        <a:prstGeom prst="roundRect">
          <a:avLst>
            <a:gd name="adj" fmla="val 10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Receptor: </a:t>
          </a:r>
          <a:r>
            <a:rPr lang="en-GB" sz="1100" kern="1200" dirty="0">
              <a:solidFill>
                <a:schemeClr val="tx1"/>
              </a:solidFill>
            </a:rPr>
            <a:t>senses change in environment </a:t>
          </a:r>
          <a:r>
            <a:rPr lang="en-GB" sz="1100" kern="1200" dirty="0" err="1">
              <a:solidFill>
                <a:schemeClr val="tx1"/>
              </a:solidFill>
            </a:rPr>
            <a:t>e.g</a:t>
          </a:r>
          <a:r>
            <a:rPr lang="en-GB" sz="1100" kern="1200" dirty="0">
              <a:solidFill>
                <a:schemeClr val="tx1"/>
              </a:solidFill>
            </a:rPr>
            <a:t> temperature, taste, sound</a:t>
          </a:r>
        </a:p>
      </dsp:txBody>
      <dsp:txXfrm>
        <a:off x="157817" y="31764"/>
        <a:ext cx="1020984" cy="1213745"/>
      </dsp:txXfrm>
    </dsp:sp>
    <dsp:sp modelId="{9EA9B7C4-8CDB-4268-B283-EE550618B8EB}">
      <dsp:nvSpPr>
        <dsp:cNvPr id="0" name=""/>
        <dsp:cNvSpPr/>
      </dsp:nvSpPr>
      <dsp:spPr>
        <a:xfrm rot="11950">
          <a:off x="1295132" y="501433"/>
          <a:ext cx="87871" cy="279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1295132" y="557201"/>
        <a:ext cx="61510" cy="167441"/>
      </dsp:txXfrm>
    </dsp:sp>
    <dsp:sp modelId="{27202B90-E7B6-4636-A80E-0C0BF17C597A}">
      <dsp:nvSpPr>
        <dsp:cNvPr id="0" name=""/>
        <dsp:cNvSpPr/>
      </dsp:nvSpPr>
      <dsp:spPr>
        <a:xfrm>
          <a:off x="1460084" y="35108"/>
          <a:ext cx="1023094" cy="1216116"/>
        </a:xfrm>
        <a:prstGeom prst="roundRect">
          <a:avLst>
            <a:gd name="adj" fmla="val 10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Coordinators: </a:t>
          </a:r>
          <a:r>
            <a:rPr lang="en-GB" sz="1100" kern="1200" dirty="0">
              <a:solidFill>
                <a:schemeClr val="tx1"/>
              </a:solidFill>
            </a:rPr>
            <a:t>Brain, CNS, and glands around the body control the response</a:t>
          </a:r>
        </a:p>
      </dsp:txBody>
      <dsp:txXfrm>
        <a:off x="1490049" y="65073"/>
        <a:ext cx="963164" cy="1156186"/>
      </dsp:txXfrm>
    </dsp:sp>
    <dsp:sp modelId="{E59ECEEB-AB73-46FA-B98A-674A56FAF637}">
      <dsp:nvSpPr>
        <dsp:cNvPr id="0" name=""/>
        <dsp:cNvSpPr/>
      </dsp:nvSpPr>
      <dsp:spPr>
        <a:xfrm rot="21570958">
          <a:off x="2539502" y="498330"/>
          <a:ext cx="119412" cy="279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2539503" y="554295"/>
        <a:ext cx="83588" cy="167441"/>
      </dsp:txXfrm>
    </dsp:sp>
    <dsp:sp modelId="{9CDDBDB7-53FF-4350-B384-6B53AFB8FF29}">
      <dsp:nvSpPr>
        <dsp:cNvPr id="0" name=""/>
        <dsp:cNvSpPr/>
      </dsp:nvSpPr>
      <dsp:spPr>
        <a:xfrm>
          <a:off x="2708479" y="23968"/>
          <a:ext cx="1163518" cy="1216116"/>
        </a:xfrm>
        <a:prstGeom prst="roundRect">
          <a:avLst>
            <a:gd name="adj" fmla="val 10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Effectors: </a:t>
          </a:r>
          <a:r>
            <a:rPr lang="en-GB" sz="1100" kern="1200" dirty="0">
              <a:solidFill>
                <a:schemeClr val="tx1"/>
              </a:solidFill>
            </a:rPr>
            <a:t>Muscles will contract or relax and glands will release hormones</a:t>
          </a:r>
        </a:p>
      </dsp:txBody>
      <dsp:txXfrm>
        <a:off x="2742557" y="58046"/>
        <a:ext cx="1095362" cy="114796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219609" cy="498087"/>
          </a:xfrm>
          <a:prstGeom prst="rect">
            <a:avLst/>
          </a:prstGeom>
        </p:spPr>
        <p:txBody>
          <a:bodyPr vert="horz" lIns="91370" tIns="45685" rIns="91370" bIns="45685" rtlCol="0"/>
          <a:lstStyle>
            <a:lvl1pPr algn="l">
              <a:defRPr sz="1200"/>
            </a:lvl1pPr>
          </a:lstStyle>
          <a:p>
            <a:endParaRPr lang="en-GB"/>
          </a:p>
        </p:txBody>
      </p:sp>
      <p:sp>
        <p:nvSpPr>
          <p:cNvPr id="3" name="Date Placeholder 2"/>
          <p:cNvSpPr>
            <a:spLocks noGrp="1"/>
          </p:cNvSpPr>
          <p:nvPr>
            <p:ph type="dt" idx="1"/>
          </p:nvPr>
        </p:nvSpPr>
        <p:spPr>
          <a:xfrm>
            <a:off x="8130686" y="0"/>
            <a:ext cx="6219609" cy="498087"/>
          </a:xfrm>
          <a:prstGeom prst="rect">
            <a:avLst/>
          </a:prstGeom>
        </p:spPr>
        <p:txBody>
          <a:bodyPr vert="horz" lIns="91370" tIns="45685" rIns="91370" bIns="45685" rtlCol="0"/>
          <a:lstStyle>
            <a:lvl1pPr algn="r">
              <a:defRPr sz="1200"/>
            </a:lvl1pPr>
          </a:lstStyle>
          <a:p>
            <a:fld id="{43F52F73-6C00-4749-9768-1F937333C119}" type="datetimeFigureOut">
              <a:rPr lang="en-GB" smtClean="0"/>
              <a:t>30/08/2020</a:t>
            </a:fld>
            <a:endParaRPr lang="en-GB"/>
          </a:p>
        </p:txBody>
      </p:sp>
      <p:sp>
        <p:nvSpPr>
          <p:cNvPr id="4" name="Slide Image Placeholder 3"/>
          <p:cNvSpPr>
            <a:spLocks noGrp="1" noRot="1" noChangeAspect="1"/>
          </p:cNvSpPr>
          <p:nvPr>
            <p:ph type="sldImg" idx="2"/>
          </p:nvPr>
        </p:nvSpPr>
        <p:spPr>
          <a:xfrm>
            <a:off x="6016625" y="1241425"/>
            <a:ext cx="2319338" cy="3351213"/>
          </a:xfrm>
          <a:prstGeom prst="rect">
            <a:avLst/>
          </a:prstGeom>
          <a:noFill/>
          <a:ln w="12700">
            <a:solidFill>
              <a:prstClr val="black"/>
            </a:solidFill>
          </a:ln>
        </p:spPr>
        <p:txBody>
          <a:bodyPr vert="horz" lIns="91370" tIns="45685" rIns="91370" bIns="45685" rtlCol="0" anchor="ctr"/>
          <a:lstStyle/>
          <a:p>
            <a:endParaRPr lang="en-GB"/>
          </a:p>
        </p:txBody>
      </p:sp>
      <p:sp>
        <p:nvSpPr>
          <p:cNvPr id="5" name="Notes Placeholder 4"/>
          <p:cNvSpPr>
            <a:spLocks noGrp="1"/>
          </p:cNvSpPr>
          <p:nvPr>
            <p:ph type="body" sz="quarter" idx="3"/>
          </p:nvPr>
        </p:nvSpPr>
        <p:spPr>
          <a:xfrm>
            <a:off x="1436179" y="4776811"/>
            <a:ext cx="11480235" cy="3908998"/>
          </a:xfrm>
          <a:prstGeom prst="rect">
            <a:avLst/>
          </a:prstGeom>
        </p:spPr>
        <p:txBody>
          <a:bodyPr vert="horz" lIns="91370" tIns="45685" rIns="91370" bIns="4568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51"/>
            <a:ext cx="6219609" cy="498087"/>
          </a:xfrm>
          <a:prstGeom prst="rect">
            <a:avLst/>
          </a:prstGeom>
        </p:spPr>
        <p:txBody>
          <a:bodyPr vert="horz" lIns="91370" tIns="45685" rIns="91370" bIns="45685" rtlCol="0" anchor="b"/>
          <a:lstStyle>
            <a:lvl1pPr algn="l">
              <a:defRPr sz="1200"/>
            </a:lvl1pPr>
          </a:lstStyle>
          <a:p>
            <a:endParaRPr lang="en-GB"/>
          </a:p>
        </p:txBody>
      </p:sp>
      <p:sp>
        <p:nvSpPr>
          <p:cNvPr id="7" name="Slide Number Placeholder 6"/>
          <p:cNvSpPr>
            <a:spLocks noGrp="1"/>
          </p:cNvSpPr>
          <p:nvPr>
            <p:ph type="sldNum" sz="quarter" idx="5"/>
          </p:nvPr>
        </p:nvSpPr>
        <p:spPr>
          <a:xfrm>
            <a:off x="8130686" y="9428551"/>
            <a:ext cx="6219609" cy="498087"/>
          </a:xfrm>
          <a:prstGeom prst="rect">
            <a:avLst/>
          </a:prstGeom>
        </p:spPr>
        <p:txBody>
          <a:bodyPr vert="horz" lIns="91370" tIns="45685" rIns="91370" bIns="45685" rtlCol="0" anchor="b"/>
          <a:lstStyle>
            <a:lvl1pPr algn="r">
              <a:defRPr sz="1200"/>
            </a:lvl1pPr>
          </a:lstStyle>
          <a:p>
            <a:fld id="{080969C8-649D-4A89-8FBE-0AE0B6438E6C}" type="slidenum">
              <a:rPr lang="en-GB" smtClean="0"/>
              <a:t>‹#›</a:t>
            </a:fld>
            <a:endParaRPr lang="en-GB"/>
          </a:p>
        </p:txBody>
      </p:sp>
    </p:spTree>
    <p:extLst>
      <p:ext uri="{BB962C8B-B14F-4D97-AF65-F5344CB8AC3E}">
        <p14:creationId xmlns:p14="http://schemas.microsoft.com/office/powerpoint/2010/main" val="263598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30/08/2020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30/08/2020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30/08/2020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30/08/2020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30/08/2020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30/08/2020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30/08/2020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30/08/2020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30/08/2020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30/08/2020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30/08/2020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30/08/2020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en.wikibooks.org/wiki/Neuroscience/Cellular_Neurobiology/Synapses" TargetMode="External"/><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5.emf"/><Relationship Id="rId5" Type="http://schemas.openxmlformats.org/officeDocument/2006/relationships/diagramLayout" Target="../diagrams/layout1.xml"/><Relationship Id="rId10" Type="http://schemas.openxmlformats.org/officeDocument/2006/relationships/image" Target="../media/image4.emf"/><Relationship Id="rId4" Type="http://schemas.openxmlformats.org/officeDocument/2006/relationships/diagramData" Target="../diagrams/data1.xml"/><Relationship Id="rId9"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16.emf"/></Relationships>
</file>

<file path=ppt/slides/_rels/slide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emf"/><Relationship Id="rId4" Type="http://schemas.openxmlformats.org/officeDocument/2006/relationships/image" Target="../media/image26.emf"/></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emf"/><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emf"/><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47.emf"/><Relationship Id="rId4" Type="http://schemas.openxmlformats.org/officeDocument/2006/relationships/image" Target="../media/image46.emf"/></Relationships>
</file>

<file path=ppt/slides/_rels/slide1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jpeg"/><Relationship Id="rId1" Type="http://schemas.openxmlformats.org/officeDocument/2006/relationships/slideLayout" Target="../slideLayouts/slideLayout1.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s>
</file>

<file path=ppt/slides/_rels/slide1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57.emf"/><Relationship Id="rId5" Type="http://schemas.openxmlformats.org/officeDocument/2006/relationships/image" Target="../media/image56.jpeg"/><Relationship Id="rId4" Type="http://schemas.openxmlformats.org/officeDocument/2006/relationships/image" Target="../media/image55.jpeg"/></Relationships>
</file>

<file path=ppt/slides/_rels/slide1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emf"/><Relationship Id="rId7" Type="http://schemas.openxmlformats.org/officeDocument/2006/relationships/image" Target="../media/image63.jpeg"/><Relationship Id="rId2" Type="http://schemas.openxmlformats.org/officeDocument/2006/relationships/image" Target="../media/image58.emf"/><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emf"/><Relationship Id="rId4" Type="http://schemas.openxmlformats.org/officeDocument/2006/relationships/image" Target="../media/image60.emf"/></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emf"/><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emf"/><Relationship Id="rId4" Type="http://schemas.openxmlformats.org/officeDocument/2006/relationships/image" Target="../media/image67.emf"/></Relationships>
</file>

<file path=ppt/slides/_rels/slide15.xml.rels><?xml version="1.0" encoding="UTF-8" standalone="yes"?>
<Relationships xmlns="http://schemas.openxmlformats.org/package/2006/relationships"><Relationship Id="rId8" Type="http://schemas.openxmlformats.org/officeDocument/2006/relationships/image" Target="../media/image76.emf"/><Relationship Id="rId3" Type="http://schemas.openxmlformats.org/officeDocument/2006/relationships/image" Target="../media/image71.png"/><Relationship Id="rId7" Type="http://schemas.openxmlformats.org/officeDocument/2006/relationships/image" Target="../media/image75.emf"/><Relationship Id="rId2" Type="http://schemas.openxmlformats.org/officeDocument/2006/relationships/image" Target="../media/image70.jpg"/><Relationship Id="rId1" Type="http://schemas.openxmlformats.org/officeDocument/2006/relationships/slideLayout" Target="../slideLayouts/slideLayout1.xml"/><Relationship Id="rId6" Type="http://schemas.openxmlformats.org/officeDocument/2006/relationships/image" Target="../media/image74.emf"/><Relationship Id="rId5" Type="http://schemas.openxmlformats.org/officeDocument/2006/relationships/image" Target="../media/image73.jpeg"/><Relationship Id="rId4" Type="http://schemas.openxmlformats.org/officeDocument/2006/relationships/image" Target="../media/image72.png"/><Relationship Id="rId9" Type="http://schemas.openxmlformats.org/officeDocument/2006/relationships/image" Target="../media/image77.emf"/></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hyperlink" Target="http://materialramiro.blogspot.com/2010/11/science-image-ecosystems.html" TargetMode="External"/><Relationship Id="rId4" Type="http://schemas.openxmlformats.org/officeDocument/2006/relationships/image" Target="../media/image86.jpg"/><Relationship Id="rId9" Type="http://schemas.openxmlformats.org/officeDocument/2006/relationships/image" Target="../media/image90.png"/></Relationships>
</file>

<file path=ppt/slides/_rels/slide18.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1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e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jpeg"/></Relationships>
</file>

<file path=ppt/slides/_rels/slide20.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2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338554"/>
          </a:xfrm>
          <a:prstGeom prst="rect">
            <a:avLst/>
          </a:prstGeom>
          <a:noFill/>
        </p:spPr>
        <p:txBody>
          <a:bodyPr wrap="square" rtlCol="0">
            <a:spAutoFit/>
          </a:bodyPr>
          <a:lstStyle/>
          <a:p>
            <a:pPr algn="ctr"/>
            <a:r>
              <a:rPr lang="en-GB" sz="1600" b="1" dirty="0"/>
              <a:t> Homeostasis revision</a:t>
            </a:r>
            <a:endParaRPr lang="en-GB" sz="14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48" y="541157"/>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Define these terms</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3" y="135196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Nervous System</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-effector</a:t>
            </a:r>
          </a:p>
          <a:p>
            <a:r>
              <a:rPr lang="en-GB" sz="1100" dirty="0"/>
              <a:t>-receptor</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707086" y="778529"/>
            <a:ext cx="2068155" cy="430887"/>
          </a:xfrm>
          <a:prstGeom prst="rect">
            <a:avLst/>
          </a:prstGeom>
          <a:noFill/>
        </p:spPr>
        <p:txBody>
          <a:bodyPr wrap="square" rtlCol="0">
            <a:spAutoFit/>
          </a:bodyPr>
          <a:lstStyle/>
          <a:p>
            <a:r>
              <a:rPr lang="en-GB" sz="1100" dirty="0"/>
              <a:t>-stimulus</a:t>
            </a:r>
          </a:p>
          <a:p>
            <a:r>
              <a:rPr lang="en-GB" sz="1100" dirty="0"/>
              <a:t>-response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-neurone</a:t>
            </a:r>
          </a:p>
          <a:p>
            <a:r>
              <a:rPr lang="en-GB" sz="1100" dirty="0"/>
              <a:t>-hormone</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-synapse</a:t>
            </a:r>
          </a:p>
          <a:p>
            <a:r>
              <a:rPr lang="en-GB" sz="1100" dirty="0"/>
              <a:t>-gland</a:t>
            </a:r>
          </a:p>
        </p:txBody>
      </p:sp>
      <p:pic>
        <p:nvPicPr>
          <p:cNvPr id="24" name="Picture 23">
            <a:extLst>
              <a:ext uri="{FF2B5EF4-FFF2-40B4-BE49-F238E27FC236}">
                <a16:creationId xmlns:a16="http://schemas.microsoft.com/office/drawing/2014/main" id="{8E2C8651-813E-4C16-935E-FA3634978C3C}"/>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l="1" t="3650" r="2176" b="8938"/>
          <a:stretch/>
        </p:blipFill>
        <p:spPr>
          <a:xfrm>
            <a:off x="32479" y="2987935"/>
            <a:ext cx="2191026" cy="1985782"/>
          </a:xfrm>
          <a:prstGeom prst="rect">
            <a:avLst/>
          </a:prstGeom>
        </p:spPr>
      </p:pic>
      <p:pic>
        <p:nvPicPr>
          <p:cNvPr id="28" name="Picture 27">
            <a:extLst>
              <a:ext uri="{FF2B5EF4-FFF2-40B4-BE49-F238E27FC236}">
                <a16:creationId xmlns:a16="http://schemas.microsoft.com/office/drawing/2014/main" id="{1DBF040E-D9C3-4EAE-A101-55CCDB8FBC3C}"/>
              </a:ext>
            </a:extLst>
          </p:cNvPr>
          <p:cNvPicPr>
            <a:picLocks noChangeAspect="1"/>
          </p:cNvPicPr>
          <p:nvPr/>
        </p:nvPicPr>
        <p:blipFill>
          <a:blip r:embed="rId3"/>
          <a:stretch>
            <a:fillRect/>
          </a:stretch>
        </p:blipFill>
        <p:spPr>
          <a:xfrm>
            <a:off x="2223504" y="2967255"/>
            <a:ext cx="1944914" cy="2006462"/>
          </a:xfrm>
          <a:prstGeom prst="rect">
            <a:avLst/>
          </a:prstGeom>
        </p:spPr>
      </p:pic>
      <p:sp>
        <p:nvSpPr>
          <p:cNvPr id="31" name="TextBox 30">
            <a:extLst>
              <a:ext uri="{FF2B5EF4-FFF2-40B4-BE49-F238E27FC236}">
                <a16:creationId xmlns:a16="http://schemas.microsoft.com/office/drawing/2014/main" id="{C6836219-9C5E-47A7-BF8C-11328662D32D}"/>
              </a:ext>
            </a:extLst>
          </p:cNvPr>
          <p:cNvSpPr txBox="1"/>
          <p:nvPr/>
        </p:nvSpPr>
        <p:spPr>
          <a:xfrm>
            <a:off x="4108284" y="1689982"/>
            <a:ext cx="2710784" cy="1277273"/>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r>
              <a:rPr lang="en-US" sz="1100" dirty="0">
                <a:ea typeface="+mj-ea"/>
                <a:cs typeface="+mj-cs"/>
              </a:rPr>
              <a:t>Reflexes are needed to </a:t>
            </a:r>
            <a:r>
              <a:rPr lang="en-US" sz="1100" i="1" u="sng" dirty="0">
                <a:ea typeface="+mj-ea"/>
                <a:cs typeface="+mj-cs"/>
              </a:rPr>
              <a:t>protect</a:t>
            </a:r>
            <a:r>
              <a:rPr lang="en-US" sz="1100" dirty="0">
                <a:ea typeface="+mj-ea"/>
                <a:cs typeface="+mj-cs"/>
              </a:rPr>
              <a:t> the body.</a:t>
            </a:r>
          </a:p>
          <a:p>
            <a:endParaRPr lang="en-US" sz="1100" dirty="0">
              <a:ea typeface="+mj-ea"/>
              <a:cs typeface="+mj-cs"/>
            </a:endParaRPr>
          </a:p>
          <a:p>
            <a:r>
              <a:rPr lang="en-US" sz="1100" dirty="0">
                <a:ea typeface="+mj-ea"/>
                <a:cs typeface="+mj-cs"/>
              </a:rPr>
              <a:t>Reflexes:</a:t>
            </a:r>
            <a:endParaRPr lang="en-US" sz="1100" dirty="0">
              <a:ea typeface="+mj-ea"/>
              <a:cs typeface="Calibri"/>
            </a:endParaRPr>
          </a:p>
          <a:p>
            <a:pPr marL="171450" indent="-171450">
              <a:buFont typeface="Arial" panose="020B0604020202020204" pitchFamily="34" charset="0"/>
              <a:buChar char="•"/>
            </a:pPr>
            <a:r>
              <a:rPr lang="en-US" sz="1100" dirty="0">
                <a:ea typeface="+mj-ea"/>
                <a:cs typeface="+mj-cs"/>
              </a:rPr>
              <a:t>Are automatic and fast</a:t>
            </a:r>
            <a:endParaRPr lang="en-US" sz="1100" dirty="0">
              <a:ea typeface="+mj-ea"/>
              <a:cs typeface="Calibri" panose="020F0502020204030204"/>
            </a:endParaRPr>
          </a:p>
          <a:p>
            <a:pPr marL="171450" indent="-171450">
              <a:buFont typeface="Arial" panose="020B0604020202020204" pitchFamily="34" charset="0"/>
              <a:buChar char="•"/>
            </a:pPr>
            <a:r>
              <a:rPr lang="en-US" sz="1100" u="sng" dirty="0">
                <a:ea typeface="+mj-ea"/>
                <a:cs typeface="+mj-cs"/>
              </a:rPr>
              <a:t>do not</a:t>
            </a:r>
            <a:r>
              <a:rPr lang="en-US" sz="1100" dirty="0">
                <a:ea typeface="+mj-ea"/>
                <a:cs typeface="+mj-cs"/>
              </a:rPr>
              <a:t> involve the brain</a:t>
            </a:r>
          </a:p>
          <a:p>
            <a:pPr marL="171450" indent="-171450">
              <a:buFont typeface="Arial" panose="020B0604020202020204" pitchFamily="34" charset="0"/>
              <a:buChar char="•"/>
            </a:pPr>
            <a:r>
              <a:rPr lang="en-US" altLang="en-US" sz="1100" dirty="0" err="1">
                <a:ea typeface="+mj-ea"/>
                <a:cs typeface="+mj-cs"/>
              </a:rPr>
              <a:t>onl</a:t>
            </a:r>
            <a:r>
              <a:rPr lang="en-GB" altLang="en-US" sz="1100" dirty="0"/>
              <a:t>y involve three neurones – </a:t>
            </a:r>
            <a:r>
              <a:rPr lang="en-GB" altLang="en-US" sz="1100" b="1" dirty="0"/>
              <a:t>sensory</a:t>
            </a:r>
            <a:r>
              <a:rPr lang="en-GB" altLang="en-US" sz="1100" dirty="0"/>
              <a:t>, </a:t>
            </a:r>
            <a:r>
              <a:rPr lang="en-GB" altLang="en-US" sz="1100" b="1" dirty="0"/>
              <a:t>relay</a:t>
            </a:r>
            <a:r>
              <a:rPr lang="en-GB" altLang="en-US" sz="1100" dirty="0"/>
              <a:t> and </a:t>
            </a:r>
            <a:r>
              <a:rPr lang="en-GB" altLang="en-US" sz="1100" b="1" dirty="0"/>
              <a:t>motor </a:t>
            </a:r>
            <a:r>
              <a:rPr lang="en-GB" altLang="en-US" sz="1100" dirty="0"/>
              <a:t>neurones</a:t>
            </a:r>
            <a:endParaRPr lang="en-GB" sz="3200" dirty="0">
              <a:ea typeface="+mj-ea"/>
              <a:cs typeface="+mj-cs"/>
            </a:endParaRPr>
          </a:p>
        </p:txBody>
      </p:sp>
      <p:graphicFrame>
        <p:nvGraphicFramePr>
          <p:cNvPr id="6" name="Diagram 5">
            <a:extLst>
              <a:ext uri="{FF2B5EF4-FFF2-40B4-BE49-F238E27FC236}">
                <a16:creationId xmlns:a16="http://schemas.microsoft.com/office/drawing/2014/main" id="{2FA84280-19F2-4174-AFC8-0DE19B2F3D66}"/>
              </a:ext>
            </a:extLst>
          </p:cNvPr>
          <p:cNvGraphicFramePr/>
          <p:nvPr>
            <p:extLst>
              <p:ext uri="{D42A27DB-BD31-4B8C-83A1-F6EECF244321}">
                <p14:modId xmlns:p14="http://schemas.microsoft.com/office/powerpoint/2010/main" val="210526235"/>
              </p:ext>
            </p:extLst>
          </p:nvPr>
        </p:nvGraphicFramePr>
        <p:xfrm>
          <a:off x="0" y="1689983"/>
          <a:ext cx="4174958" cy="12772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3EE5018A-98B9-4C67-BDEF-85EFED68A34C}"/>
              </a:ext>
            </a:extLst>
          </p:cNvPr>
          <p:cNvPicPr>
            <a:picLocks noChangeAspect="1"/>
          </p:cNvPicPr>
          <p:nvPr/>
        </p:nvPicPr>
        <p:blipFill rotWithShape="1">
          <a:blip r:embed="rId9"/>
          <a:srcRect r="8405"/>
          <a:stretch/>
        </p:blipFill>
        <p:spPr>
          <a:xfrm>
            <a:off x="0" y="4870334"/>
            <a:ext cx="3620433" cy="4257137"/>
          </a:xfrm>
          <a:prstGeom prst="rect">
            <a:avLst/>
          </a:prstGeom>
        </p:spPr>
      </p:pic>
      <p:pic>
        <p:nvPicPr>
          <p:cNvPr id="16" name="Picture 15">
            <a:extLst>
              <a:ext uri="{FF2B5EF4-FFF2-40B4-BE49-F238E27FC236}">
                <a16:creationId xmlns:a16="http://schemas.microsoft.com/office/drawing/2014/main" id="{8CF27338-092A-4401-BAF8-7B9CC8C4F305}"/>
              </a:ext>
            </a:extLst>
          </p:cNvPr>
          <p:cNvPicPr>
            <a:picLocks noChangeAspect="1"/>
          </p:cNvPicPr>
          <p:nvPr/>
        </p:nvPicPr>
        <p:blipFill rotWithShape="1">
          <a:blip r:embed="rId10"/>
          <a:srcRect b="63481"/>
          <a:stretch/>
        </p:blipFill>
        <p:spPr>
          <a:xfrm>
            <a:off x="-159368" y="9035489"/>
            <a:ext cx="3756012" cy="959546"/>
          </a:xfrm>
          <a:prstGeom prst="rect">
            <a:avLst/>
          </a:prstGeom>
        </p:spPr>
      </p:pic>
      <p:pic>
        <p:nvPicPr>
          <p:cNvPr id="18" name="Picture 17">
            <a:extLst>
              <a:ext uri="{FF2B5EF4-FFF2-40B4-BE49-F238E27FC236}">
                <a16:creationId xmlns:a16="http://schemas.microsoft.com/office/drawing/2014/main" id="{CBC0CAAA-DC1E-4F92-90FE-06BF836F7A57}"/>
              </a:ext>
            </a:extLst>
          </p:cNvPr>
          <p:cNvPicPr>
            <a:picLocks noChangeAspect="1"/>
          </p:cNvPicPr>
          <p:nvPr/>
        </p:nvPicPr>
        <p:blipFill>
          <a:blip r:embed="rId11"/>
          <a:stretch>
            <a:fillRect/>
          </a:stretch>
        </p:blipFill>
        <p:spPr>
          <a:xfrm>
            <a:off x="3601237" y="4937620"/>
            <a:ext cx="3226154" cy="4793058"/>
          </a:xfrm>
          <a:prstGeom prst="rect">
            <a:avLst/>
          </a:prstGeom>
        </p:spPr>
      </p:pic>
      <p:sp>
        <p:nvSpPr>
          <p:cNvPr id="43" name="Rectangle 42">
            <a:extLst>
              <a:ext uri="{FF2B5EF4-FFF2-40B4-BE49-F238E27FC236}">
                <a16:creationId xmlns:a16="http://schemas.microsoft.com/office/drawing/2014/main" id="{5BE443BE-04D4-49A5-9C14-07528C47A2A4}"/>
              </a:ext>
            </a:extLst>
          </p:cNvPr>
          <p:cNvSpPr/>
          <p:nvPr/>
        </p:nvSpPr>
        <p:spPr>
          <a:xfrm>
            <a:off x="4174958" y="3003635"/>
            <a:ext cx="2628642" cy="1954381"/>
          </a:xfrm>
          <a:prstGeom prst="rect">
            <a:avLst/>
          </a:prstGeom>
          <a:ln>
            <a:solidFill>
              <a:schemeClr val="tx1"/>
            </a:solidFill>
          </a:ln>
        </p:spPr>
        <p:txBody>
          <a:bodyPr wrap="square">
            <a:spAutoFit/>
          </a:bodyPr>
          <a:lstStyle/>
          <a:p>
            <a:r>
              <a:rPr lang="en-GB" sz="1100" dirty="0">
                <a:solidFill>
                  <a:srgbClr val="000000"/>
                </a:solidFill>
                <a:latin typeface="Calibri" panose="020F0502020204030204" pitchFamily="34" charset="0"/>
              </a:rPr>
              <a:t>When an electrical impulse arrives at the end of a neurone a chemical is released. It diffuses across the </a:t>
            </a:r>
            <a:r>
              <a:rPr lang="en-GB" sz="1100" b="1" dirty="0">
                <a:solidFill>
                  <a:srgbClr val="000000"/>
                </a:solidFill>
                <a:latin typeface="Calibri" panose="020F0502020204030204" pitchFamily="34" charset="0"/>
              </a:rPr>
              <a:t>synapse</a:t>
            </a:r>
            <a:r>
              <a:rPr lang="en-GB" sz="1100" dirty="0">
                <a:solidFill>
                  <a:srgbClr val="000000"/>
                </a:solidFill>
                <a:latin typeface="Calibri" panose="020F0502020204030204" pitchFamily="34" charset="0"/>
              </a:rPr>
              <a:t> and attaches to next neurone causing an impulse.</a:t>
            </a: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p>
        </p:txBody>
      </p:sp>
      <p:pic>
        <p:nvPicPr>
          <p:cNvPr id="41" name="Picture 40">
            <a:extLst>
              <a:ext uri="{FF2B5EF4-FFF2-40B4-BE49-F238E27FC236}">
                <a16:creationId xmlns:a16="http://schemas.microsoft.com/office/drawing/2014/main" id="{B550A71F-9B14-4C90-9C11-87782FD8C65C}"/>
              </a:ext>
            </a:extLst>
          </p:cNvPr>
          <p:cNvPicPr>
            <a:picLocks noChangeAspect="1"/>
          </p:cNvPicPr>
          <p:nvPr/>
        </p:nvPicPr>
        <p:blipFill>
          <a:blip r:embed="rId12">
            <a:grayscl/>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4557805" y="3772334"/>
            <a:ext cx="1743266" cy="1180666"/>
          </a:xfrm>
          <a:prstGeom prst="rect">
            <a:avLst/>
          </a:prstGeom>
          <a:ln>
            <a:noFill/>
          </a:ln>
        </p:spPr>
      </p:pic>
    </p:spTree>
    <p:extLst>
      <p:ext uri="{BB962C8B-B14F-4D97-AF65-F5344CB8AC3E}">
        <p14:creationId xmlns:p14="http://schemas.microsoft.com/office/powerpoint/2010/main" val="12572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5B802B-76F5-4D1C-AA19-0ACBDA807420}"/>
              </a:ext>
            </a:extLst>
          </p:cNvPr>
          <p:cNvSpPr/>
          <p:nvPr/>
        </p:nvSpPr>
        <p:spPr>
          <a:xfrm>
            <a:off x="1" y="1185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Endocrine System and Hormonal Control</a:t>
            </a:r>
          </a:p>
        </p:txBody>
      </p:sp>
      <p:sp>
        <p:nvSpPr>
          <p:cNvPr id="5" name="Rectangle 4">
            <a:extLst>
              <a:ext uri="{FF2B5EF4-FFF2-40B4-BE49-F238E27FC236}">
                <a16:creationId xmlns:a16="http://schemas.microsoft.com/office/drawing/2014/main" id="{9D953CF8-FAB6-4930-B844-F6EDF4773140}"/>
              </a:ext>
            </a:extLst>
          </p:cNvPr>
          <p:cNvSpPr/>
          <p:nvPr/>
        </p:nvSpPr>
        <p:spPr>
          <a:xfrm>
            <a:off x="-23564" y="357221"/>
            <a:ext cx="6857999" cy="861774"/>
          </a:xfrm>
          <a:prstGeom prst="rect">
            <a:avLst/>
          </a:prstGeom>
        </p:spPr>
        <p:txBody>
          <a:bodyPr wrap="square">
            <a:spAutoFit/>
          </a:bodyPr>
          <a:lstStyle/>
          <a:p>
            <a:pPr fontAlgn="base"/>
            <a:r>
              <a:rPr lang="en-GB" sz="1000" dirty="0">
                <a:solidFill>
                  <a:srgbClr val="000000"/>
                </a:solidFill>
                <a:latin typeface="Trebuchet MS" panose="020B0603020202020204" pitchFamily="34" charset="0"/>
              </a:rPr>
              <a:t>Humans, like all mammals need to maintain a </a:t>
            </a:r>
            <a:r>
              <a:rPr lang="en-GB" sz="1000" b="1" dirty="0">
                <a:solidFill>
                  <a:srgbClr val="000000"/>
                </a:solidFill>
                <a:latin typeface="Trebuchet MS" panose="020B0603020202020204" pitchFamily="34" charset="0"/>
              </a:rPr>
              <a:t>constant internal environment. </a:t>
            </a:r>
            <a:r>
              <a:rPr lang="en-GB" sz="1000" dirty="0">
                <a:solidFill>
                  <a:srgbClr val="000000"/>
                </a:solidFill>
                <a:latin typeface="Trebuchet MS" panose="020B0603020202020204" pitchFamily="34" charset="0"/>
              </a:rPr>
              <a:t>If our core body temperature, blood glucose levels, or water levels change too much we can get very ill or even die because changes in conditions can cause enzymes to denature. Enzymes are the main reason for homeostasis. </a:t>
            </a:r>
            <a:r>
              <a:rPr lang="en-GB" sz="1000" b="1" dirty="0">
                <a:solidFill>
                  <a:srgbClr val="000000"/>
                </a:solidFill>
                <a:latin typeface="Trebuchet MS" panose="020B0603020202020204" pitchFamily="34" charset="0"/>
              </a:rPr>
              <a:t>Homeostasis</a:t>
            </a:r>
            <a:r>
              <a:rPr lang="en-GB" sz="1000" dirty="0">
                <a:solidFill>
                  <a:srgbClr val="000000"/>
                </a:solidFill>
                <a:latin typeface="Trebuchet MS" panose="020B0603020202020204" pitchFamily="34" charset="0"/>
              </a:rPr>
              <a:t> is the regulation of the internal conditions of a cell or organism to maintain </a:t>
            </a:r>
            <a:r>
              <a:rPr lang="en-GB" sz="1000" b="1" dirty="0">
                <a:solidFill>
                  <a:srgbClr val="000000"/>
                </a:solidFill>
                <a:latin typeface="Trebuchet MS" panose="020B0603020202020204" pitchFamily="34" charset="0"/>
              </a:rPr>
              <a:t>optimum</a:t>
            </a:r>
            <a:r>
              <a:rPr lang="en-GB" sz="1000" dirty="0">
                <a:solidFill>
                  <a:srgbClr val="000000"/>
                </a:solidFill>
                <a:latin typeface="Trebuchet MS" panose="020B0603020202020204" pitchFamily="34" charset="0"/>
              </a:rPr>
              <a:t> </a:t>
            </a:r>
            <a:r>
              <a:rPr lang="en-GB" sz="1000" b="1" dirty="0">
                <a:solidFill>
                  <a:srgbClr val="000000"/>
                </a:solidFill>
                <a:latin typeface="Trebuchet MS" panose="020B0603020202020204" pitchFamily="34" charset="0"/>
              </a:rPr>
              <a:t>conditions</a:t>
            </a:r>
            <a:r>
              <a:rPr lang="en-GB" sz="1000" dirty="0">
                <a:solidFill>
                  <a:srgbClr val="000000"/>
                </a:solidFill>
                <a:latin typeface="Trebuchet MS" panose="020B0603020202020204" pitchFamily="34" charset="0"/>
              </a:rPr>
              <a:t> for function in response to internal and external changes. </a:t>
            </a:r>
            <a:endParaRPr lang="en-GB" sz="1000" b="0" i="0" dirty="0">
              <a:solidFill>
                <a:srgbClr val="000000"/>
              </a:solidFill>
              <a:effectLst/>
              <a:latin typeface="Segoe UI" panose="020B0502040204020203" pitchFamily="34" charset="0"/>
            </a:endParaRPr>
          </a:p>
        </p:txBody>
      </p:sp>
      <p:pic>
        <p:nvPicPr>
          <p:cNvPr id="6" name="Picture 4">
            <a:extLst>
              <a:ext uri="{FF2B5EF4-FFF2-40B4-BE49-F238E27FC236}">
                <a16:creationId xmlns:a16="http://schemas.microsoft.com/office/drawing/2014/main" id="{A857CE98-FDC0-4EC2-B042-8ACCB2DAA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277" y="1247015"/>
            <a:ext cx="1792923" cy="2634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A75A062-94B3-427F-BF5F-AF10D8C11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81" y="1307001"/>
            <a:ext cx="1371059" cy="14510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DA74615-A78A-4367-B67A-4930FB45F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9560" y="2107867"/>
            <a:ext cx="2879166" cy="17734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2BF08EB-A00F-425B-835E-34C4BFCD4314}"/>
              </a:ext>
            </a:extLst>
          </p:cNvPr>
          <p:cNvPicPr>
            <a:picLocks noChangeAspect="1"/>
          </p:cNvPicPr>
          <p:nvPr/>
        </p:nvPicPr>
        <p:blipFill rotWithShape="1">
          <a:blip r:embed="rId5"/>
          <a:srcRect l="32861" t="9271" r="39188" b="67704"/>
          <a:stretch/>
        </p:blipFill>
        <p:spPr>
          <a:xfrm>
            <a:off x="2916720" y="3893989"/>
            <a:ext cx="2994168" cy="1644327"/>
          </a:xfrm>
          <a:prstGeom prst="rect">
            <a:avLst/>
          </a:prstGeom>
          <a:ln>
            <a:solidFill>
              <a:schemeClr val="accent1"/>
            </a:solidFill>
          </a:ln>
        </p:spPr>
      </p:pic>
      <p:pic>
        <p:nvPicPr>
          <p:cNvPr id="11" name="Picture 10">
            <a:extLst>
              <a:ext uri="{FF2B5EF4-FFF2-40B4-BE49-F238E27FC236}">
                <a16:creationId xmlns:a16="http://schemas.microsoft.com/office/drawing/2014/main" id="{9BE9D261-1561-42FE-B3CE-AE4CA726AEAB}"/>
              </a:ext>
            </a:extLst>
          </p:cNvPr>
          <p:cNvPicPr>
            <a:picLocks noChangeAspect="1"/>
          </p:cNvPicPr>
          <p:nvPr/>
        </p:nvPicPr>
        <p:blipFill rotWithShape="1">
          <a:blip r:embed="rId6"/>
          <a:srcRect l="19097" t="25057" r="58413" b="40543"/>
          <a:stretch/>
        </p:blipFill>
        <p:spPr>
          <a:xfrm>
            <a:off x="59281" y="7200731"/>
            <a:ext cx="2641159" cy="2693413"/>
          </a:xfrm>
          <a:prstGeom prst="rect">
            <a:avLst/>
          </a:prstGeom>
          <a:ln>
            <a:solidFill>
              <a:schemeClr val="accent1"/>
            </a:solidFill>
          </a:ln>
        </p:spPr>
      </p:pic>
      <p:sp>
        <p:nvSpPr>
          <p:cNvPr id="12" name="Rectangle 11">
            <a:extLst>
              <a:ext uri="{FF2B5EF4-FFF2-40B4-BE49-F238E27FC236}">
                <a16:creationId xmlns:a16="http://schemas.microsoft.com/office/drawing/2014/main" id="{0C2A9A07-91D3-4C2C-BFCD-7F8EC72F2EDF}"/>
              </a:ext>
            </a:extLst>
          </p:cNvPr>
          <p:cNvSpPr/>
          <p:nvPr/>
        </p:nvSpPr>
        <p:spPr>
          <a:xfrm>
            <a:off x="1410339" y="1259652"/>
            <a:ext cx="3740234" cy="769441"/>
          </a:xfrm>
          <a:prstGeom prst="rect">
            <a:avLst/>
          </a:prstGeom>
        </p:spPr>
        <p:txBody>
          <a:bodyPr wrap="square">
            <a:spAutoFit/>
          </a:bodyPr>
          <a:lstStyle/>
          <a:p>
            <a:pPr fontAlgn="base">
              <a:buFont typeface="Arial" panose="020B0604020202020204" pitchFamily="34" charset="0"/>
              <a:buChar char="•"/>
            </a:pPr>
            <a:r>
              <a:rPr lang="en-GB" sz="1100" dirty="0">
                <a:solidFill>
                  <a:srgbClr val="000000"/>
                </a:solidFill>
                <a:latin typeface="Calibri" panose="020F0502020204030204" pitchFamily="34" charset="0"/>
              </a:rPr>
              <a:t>Hormones are chemical messages secreted by the glands of the </a:t>
            </a:r>
            <a:r>
              <a:rPr lang="en-GB" sz="1100" b="1" u="sng" dirty="0">
                <a:solidFill>
                  <a:srgbClr val="000000"/>
                </a:solidFill>
                <a:latin typeface="Calibri" panose="020F0502020204030204" pitchFamily="34" charset="0"/>
              </a:rPr>
              <a:t>endocrine system</a:t>
            </a:r>
            <a:r>
              <a:rPr lang="en-US" sz="1100" dirty="0">
                <a:solidFill>
                  <a:srgbClr val="000000"/>
                </a:solidFill>
                <a:latin typeface="Calibri" panose="020F0502020204030204" pitchFamily="34" charset="0"/>
              </a:rPr>
              <a:t>​</a:t>
            </a:r>
            <a:endParaRPr lang="en-US" sz="1100" dirty="0">
              <a:solidFill>
                <a:srgbClr val="000000"/>
              </a:solidFill>
              <a:latin typeface="Arial" panose="020B0604020202020204" pitchFamily="34" charset="0"/>
            </a:endParaRPr>
          </a:p>
          <a:p>
            <a:pPr fontAlgn="base"/>
            <a:r>
              <a:rPr lang="en-GB" sz="1100" dirty="0">
                <a:solidFill>
                  <a:srgbClr val="000000"/>
                </a:solidFill>
                <a:latin typeface="Calibri" panose="020F0502020204030204" pitchFamily="34" charset="0"/>
              </a:rPr>
              <a:t>​Hormones are </a:t>
            </a:r>
            <a:r>
              <a:rPr lang="en-GB" sz="1100" b="1" u="sng" dirty="0">
                <a:solidFill>
                  <a:srgbClr val="000000"/>
                </a:solidFill>
                <a:latin typeface="Calibri" panose="020F0502020204030204" pitchFamily="34" charset="0"/>
              </a:rPr>
              <a:t>released directly into the blood stream </a:t>
            </a:r>
            <a:r>
              <a:rPr lang="en-GB" sz="1100" dirty="0">
                <a:solidFill>
                  <a:srgbClr val="000000"/>
                </a:solidFill>
                <a:latin typeface="Calibri" panose="020F0502020204030204" pitchFamily="34" charset="0"/>
              </a:rPr>
              <a:t>by endocrine glands. </a:t>
            </a:r>
            <a:r>
              <a:rPr lang="en-US" sz="1100" dirty="0">
                <a:solidFill>
                  <a:srgbClr val="000000"/>
                </a:solidFill>
                <a:latin typeface="Calibri" panose="020F0502020204030204" pitchFamily="34" charset="0"/>
              </a:rPr>
              <a:t>​</a:t>
            </a:r>
            <a:endParaRPr lang="en-GB" sz="1100" b="0" i="0" dirty="0">
              <a:solidFill>
                <a:srgbClr val="000000"/>
              </a:solidFill>
              <a:effectLst/>
              <a:latin typeface="Arial" panose="020B0604020202020204" pitchFamily="34" charset="0"/>
            </a:endParaRPr>
          </a:p>
        </p:txBody>
      </p:sp>
      <p:pic>
        <p:nvPicPr>
          <p:cNvPr id="13" name="Picture 12">
            <a:extLst>
              <a:ext uri="{FF2B5EF4-FFF2-40B4-BE49-F238E27FC236}">
                <a16:creationId xmlns:a16="http://schemas.microsoft.com/office/drawing/2014/main" id="{6B84E52F-718A-4CFD-9DD3-D7A7A8E9F61D}"/>
              </a:ext>
            </a:extLst>
          </p:cNvPr>
          <p:cNvPicPr>
            <a:picLocks noChangeAspect="1"/>
          </p:cNvPicPr>
          <p:nvPr/>
        </p:nvPicPr>
        <p:blipFill>
          <a:blip r:embed="rId7"/>
          <a:stretch>
            <a:fillRect/>
          </a:stretch>
        </p:blipFill>
        <p:spPr>
          <a:xfrm>
            <a:off x="3826096" y="5550952"/>
            <a:ext cx="2994168" cy="830123"/>
          </a:xfrm>
          <a:prstGeom prst="rect">
            <a:avLst/>
          </a:prstGeom>
          <a:ln>
            <a:solidFill>
              <a:schemeClr val="accent1"/>
            </a:solidFill>
          </a:ln>
        </p:spPr>
      </p:pic>
      <p:pic>
        <p:nvPicPr>
          <p:cNvPr id="14" name="Picture 13">
            <a:extLst>
              <a:ext uri="{FF2B5EF4-FFF2-40B4-BE49-F238E27FC236}">
                <a16:creationId xmlns:a16="http://schemas.microsoft.com/office/drawing/2014/main" id="{24E5025B-38E3-4169-AEEC-8CA7B81B1BF8}"/>
              </a:ext>
            </a:extLst>
          </p:cNvPr>
          <p:cNvPicPr>
            <a:picLocks noChangeAspect="1"/>
          </p:cNvPicPr>
          <p:nvPr/>
        </p:nvPicPr>
        <p:blipFill rotWithShape="1">
          <a:blip r:embed="rId5"/>
          <a:srcRect l="33301" t="66870" r="31612" b="5702"/>
          <a:stretch/>
        </p:blipFill>
        <p:spPr>
          <a:xfrm>
            <a:off x="2916720" y="6393711"/>
            <a:ext cx="3693053" cy="1924595"/>
          </a:xfrm>
          <a:prstGeom prst="rect">
            <a:avLst/>
          </a:prstGeom>
          <a:ln>
            <a:solidFill>
              <a:schemeClr val="accent1"/>
            </a:solidFill>
          </a:ln>
        </p:spPr>
      </p:pic>
      <p:pic>
        <p:nvPicPr>
          <p:cNvPr id="15" name="Picture 14">
            <a:extLst>
              <a:ext uri="{FF2B5EF4-FFF2-40B4-BE49-F238E27FC236}">
                <a16:creationId xmlns:a16="http://schemas.microsoft.com/office/drawing/2014/main" id="{01EC14FD-4FA6-42D9-A037-04FEEFD71171}"/>
              </a:ext>
            </a:extLst>
          </p:cNvPr>
          <p:cNvPicPr>
            <a:picLocks noChangeAspect="1"/>
          </p:cNvPicPr>
          <p:nvPr/>
        </p:nvPicPr>
        <p:blipFill rotWithShape="1">
          <a:blip r:embed="rId5"/>
          <a:srcRect l="32853" t="35679" r="50285" b="35192"/>
          <a:stretch/>
        </p:blipFill>
        <p:spPr>
          <a:xfrm>
            <a:off x="59281" y="3916246"/>
            <a:ext cx="2806185" cy="3231716"/>
          </a:xfrm>
          <a:prstGeom prst="rect">
            <a:avLst/>
          </a:prstGeom>
          <a:ln>
            <a:solidFill>
              <a:schemeClr val="accent1"/>
            </a:solidFill>
          </a:ln>
        </p:spPr>
      </p:pic>
      <p:pic>
        <p:nvPicPr>
          <p:cNvPr id="2" name="Picture 1">
            <a:extLst>
              <a:ext uri="{FF2B5EF4-FFF2-40B4-BE49-F238E27FC236}">
                <a16:creationId xmlns:a16="http://schemas.microsoft.com/office/drawing/2014/main" id="{4C73FB9D-96FF-43DE-9F97-C8B651AA3ECE}"/>
              </a:ext>
            </a:extLst>
          </p:cNvPr>
          <p:cNvPicPr>
            <a:picLocks noChangeAspect="1"/>
          </p:cNvPicPr>
          <p:nvPr/>
        </p:nvPicPr>
        <p:blipFill>
          <a:blip r:embed="rId8"/>
          <a:stretch>
            <a:fillRect/>
          </a:stretch>
        </p:blipFill>
        <p:spPr>
          <a:xfrm>
            <a:off x="3352397" y="8318306"/>
            <a:ext cx="3482038" cy="1572303"/>
          </a:xfrm>
          <a:prstGeom prst="rect">
            <a:avLst/>
          </a:prstGeom>
          <a:ln>
            <a:solidFill>
              <a:schemeClr val="accent1"/>
            </a:solidFill>
          </a:ln>
        </p:spPr>
      </p:pic>
    </p:spTree>
    <p:extLst>
      <p:ext uri="{BB962C8B-B14F-4D97-AF65-F5344CB8AC3E}">
        <p14:creationId xmlns:p14="http://schemas.microsoft.com/office/powerpoint/2010/main" val="227309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Regulation of Blood Glucose</a:t>
            </a:r>
          </a:p>
        </p:txBody>
      </p:sp>
      <p:sp>
        <p:nvSpPr>
          <p:cNvPr id="31" name="TextBox 30">
            <a:extLst>
              <a:ext uri="{FF2B5EF4-FFF2-40B4-BE49-F238E27FC236}">
                <a16:creationId xmlns:a16="http://schemas.microsoft.com/office/drawing/2014/main" id="{C6836219-9C5E-47A7-BF8C-11328662D32D}"/>
              </a:ext>
            </a:extLst>
          </p:cNvPr>
          <p:cNvSpPr txBox="1"/>
          <p:nvPr/>
        </p:nvSpPr>
        <p:spPr>
          <a:xfrm>
            <a:off x="62351" y="3142506"/>
            <a:ext cx="6733294" cy="6001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100" b="1" dirty="0">
                <a:ea typeface="+mj-ea"/>
                <a:cs typeface="+mj-cs"/>
              </a:rPr>
              <a:t>Diabetes: </a:t>
            </a:r>
          </a:p>
          <a:p>
            <a:r>
              <a:rPr lang="en-GB" sz="1100" b="1" dirty="0">
                <a:ea typeface="+mj-ea"/>
                <a:cs typeface="+mj-cs"/>
              </a:rPr>
              <a:t>Type 1</a:t>
            </a:r>
            <a:r>
              <a:rPr lang="en-GB" sz="1100" dirty="0">
                <a:ea typeface="+mj-ea"/>
                <a:cs typeface="+mj-cs"/>
              </a:rPr>
              <a:t> – genetic disorder where pancreas does not produce insulin correctly. </a:t>
            </a:r>
            <a:r>
              <a:rPr lang="en-GB" sz="1100" b="1" dirty="0">
                <a:ea typeface="+mj-ea"/>
                <a:cs typeface="+mj-cs"/>
              </a:rPr>
              <a:t>Treatment:</a:t>
            </a:r>
            <a:r>
              <a:rPr lang="en-GB" sz="1100" dirty="0">
                <a:ea typeface="+mj-ea"/>
                <a:cs typeface="+mj-cs"/>
              </a:rPr>
              <a:t> Injecting insulin.</a:t>
            </a:r>
          </a:p>
          <a:p>
            <a:r>
              <a:rPr lang="en-GB" sz="1100" b="1" dirty="0">
                <a:ea typeface="+mj-ea"/>
                <a:cs typeface="+mj-cs"/>
              </a:rPr>
              <a:t>Type 2 – </a:t>
            </a:r>
            <a:r>
              <a:rPr lang="en-GB" sz="1100" dirty="0">
                <a:ea typeface="+mj-ea"/>
                <a:cs typeface="+mj-cs"/>
              </a:rPr>
              <a:t>caused by fat around pancreas, obesity and poor diet. </a:t>
            </a:r>
            <a:r>
              <a:rPr lang="en-GB" sz="1100" b="1" dirty="0">
                <a:ea typeface="+mj-ea"/>
                <a:cs typeface="+mj-cs"/>
              </a:rPr>
              <a:t>Treatment:</a:t>
            </a:r>
            <a:r>
              <a:rPr lang="en-GB" sz="1100" dirty="0">
                <a:ea typeface="+mj-ea"/>
                <a:cs typeface="+mj-cs"/>
              </a:rPr>
              <a:t> diet and exercise.</a:t>
            </a:r>
          </a:p>
        </p:txBody>
      </p:sp>
      <p:sp>
        <p:nvSpPr>
          <p:cNvPr id="7" name="TextBox 6">
            <a:extLst>
              <a:ext uri="{FF2B5EF4-FFF2-40B4-BE49-F238E27FC236}">
                <a16:creationId xmlns:a16="http://schemas.microsoft.com/office/drawing/2014/main" id="{D731A78E-5A2D-48B5-9F1B-BB9E28603631}"/>
              </a:ext>
            </a:extLst>
          </p:cNvPr>
          <p:cNvSpPr txBox="1"/>
          <p:nvPr/>
        </p:nvSpPr>
        <p:spPr>
          <a:xfrm>
            <a:off x="4882843" y="368808"/>
            <a:ext cx="191280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b="1" dirty="0"/>
              <a:t>Insulin</a:t>
            </a:r>
            <a:r>
              <a:rPr lang="en-GB" sz="1200" dirty="0"/>
              <a:t> – a hormone which decreases blood glucose by storing it as </a:t>
            </a:r>
            <a:r>
              <a:rPr lang="en-GB" sz="1200" b="1" dirty="0"/>
              <a:t>glycogen </a:t>
            </a:r>
            <a:r>
              <a:rPr lang="en-GB" sz="1200" dirty="0"/>
              <a:t>in the liver.</a:t>
            </a:r>
            <a:endParaRPr lang="en-GB" sz="1200" b="1" dirty="0"/>
          </a:p>
        </p:txBody>
      </p:sp>
      <p:sp>
        <p:nvSpPr>
          <p:cNvPr id="32" name="TextBox 31">
            <a:extLst>
              <a:ext uri="{FF2B5EF4-FFF2-40B4-BE49-F238E27FC236}">
                <a16:creationId xmlns:a16="http://schemas.microsoft.com/office/drawing/2014/main" id="{2528899B-33B3-42D6-9485-1467699744F0}"/>
              </a:ext>
            </a:extLst>
          </p:cNvPr>
          <p:cNvSpPr txBox="1"/>
          <p:nvPr/>
        </p:nvSpPr>
        <p:spPr>
          <a:xfrm>
            <a:off x="4882843" y="2143948"/>
            <a:ext cx="191280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b="1" dirty="0"/>
              <a:t>Glucose</a:t>
            </a:r>
            <a:r>
              <a:rPr lang="en-GB" sz="1200" dirty="0"/>
              <a:t> can be stored as </a:t>
            </a:r>
            <a:r>
              <a:rPr lang="en-GB" sz="1200" b="1" dirty="0"/>
              <a:t>glycogen</a:t>
            </a:r>
            <a:r>
              <a:rPr lang="en-GB" sz="1200" dirty="0"/>
              <a:t> in the liver.</a:t>
            </a:r>
          </a:p>
        </p:txBody>
      </p:sp>
      <p:sp>
        <p:nvSpPr>
          <p:cNvPr id="33" name="TextBox 32">
            <a:extLst>
              <a:ext uri="{FF2B5EF4-FFF2-40B4-BE49-F238E27FC236}">
                <a16:creationId xmlns:a16="http://schemas.microsoft.com/office/drawing/2014/main" id="{6AEA1B24-71DA-4B80-9A90-EC05B1EDACE3}"/>
              </a:ext>
            </a:extLst>
          </p:cNvPr>
          <p:cNvSpPr txBox="1"/>
          <p:nvPr/>
        </p:nvSpPr>
        <p:spPr>
          <a:xfrm>
            <a:off x="4882843" y="1266002"/>
            <a:ext cx="191280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b="1" dirty="0"/>
              <a:t>Glucagon</a:t>
            </a:r>
            <a:r>
              <a:rPr lang="en-GB" sz="1200" dirty="0"/>
              <a:t> – a hormone that increases blood glucose (by breaking down </a:t>
            </a:r>
            <a:r>
              <a:rPr lang="en-GB" sz="1200" b="1" dirty="0"/>
              <a:t>glycogen</a:t>
            </a:r>
            <a:r>
              <a:rPr lang="en-GB" sz="1200" dirty="0"/>
              <a:t> in the liver.</a:t>
            </a:r>
          </a:p>
        </p:txBody>
      </p:sp>
      <p:pic>
        <p:nvPicPr>
          <p:cNvPr id="17" name="Picture 16">
            <a:extLst>
              <a:ext uri="{FF2B5EF4-FFF2-40B4-BE49-F238E27FC236}">
                <a16:creationId xmlns:a16="http://schemas.microsoft.com/office/drawing/2014/main" id="{D66904FB-0053-4C4F-8971-3CD04D26A1FA}"/>
              </a:ext>
            </a:extLst>
          </p:cNvPr>
          <p:cNvPicPr>
            <a:picLocks noChangeAspect="1"/>
          </p:cNvPicPr>
          <p:nvPr/>
        </p:nvPicPr>
        <p:blipFill>
          <a:blip r:embed="rId2"/>
          <a:stretch>
            <a:fillRect/>
          </a:stretch>
        </p:blipFill>
        <p:spPr>
          <a:xfrm>
            <a:off x="62351" y="368807"/>
            <a:ext cx="4771444" cy="2737463"/>
          </a:xfrm>
          <a:prstGeom prst="rect">
            <a:avLst/>
          </a:prstGeom>
        </p:spPr>
      </p:pic>
      <p:pic>
        <p:nvPicPr>
          <p:cNvPr id="14" name="Picture 13">
            <a:extLst>
              <a:ext uri="{FF2B5EF4-FFF2-40B4-BE49-F238E27FC236}">
                <a16:creationId xmlns:a16="http://schemas.microsoft.com/office/drawing/2014/main" id="{6CD1F547-5649-4FB0-92B8-8214BD0E679F}"/>
              </a:ext>
            </a:extLst>
          </p:cNvPr>
          <p:cNvPicPr>
            <a:picLocks noChangeAspect="1"/>
          </p:cNvPicPr>
          <p:nvPr/>
        </p:nvPicPr>
        <p:blipFill>
          <a:blip r:embed="rId3"/>
          <a:stretch>
            <a:fillRect/>
          </a:stretch>
        </p:blipFill>
        <p:spPr>
          <a:xfrm>
            <a:off x="0" y="3782925"/>
            <a:ext cx="3491081" cy="5078601"/>
          </a:xfrm>
          <a:prstGeom prst="rect">
            <a:avLst/>
          </a:prstGeom>
          <a:ln>
            <a:solidFill>
              <a:schemeClr val="accent1"/>
            </a:solidFill>
          </a:ln>
        </p:spPr>
      </p:pic>
      <p:pic>
        <p:nvPicPr>
          <p:cNvPr id="18" name="Picture 17">
            <a:extLst>
              <a:ext uri="{FF2B5EF4-FFF2-40B4-BE49-F238E27FC236}">
                <a16:creationId xmlns:a16="http://schemas.microsoft.com/office/drawing/2014/main" id="{C4079BD6-D7E1-487C-8BEA-E64470207A22}"/>
              </a:ext>
            </a:extLst>
          </p:cNvPr>
          <p:cNvPicPr>
            <a:picLocks noChangeAspect="1"/>
          </p:cNvPicPr>
          <p:nvPr/>
        </p:nvPicPr>
        <p:blipFill rotWithShape="1">
          <a:blip r:embed="rId4"/>
          <a:srcRect l="5311" r="15012"/>
          <a:stretch/>
        </p:blipFill>
        <p:spPr>
          <a:xfrm>
            <a:off x="3556746" y="3778906"/>
            <a:ext cx="3301253" cy="2800297"/>
          </a:xfrm>
          <a:prstGeom prst="rect">
            <a:avLst/>
          </a:prstGeom>
          <a:ln>
            <a:solidFill>
              <a:schemeClr val="accent1"/>
            </a:solidFill>
          </a:ln>
        </p:spPr>
      </p:pic>
      <p:pic>
        <p:nvPicPr>
          <p:cNvPr id="21" name="Picture 20">
            <a:extLst>
              <a:ext uri="{FF2B5EF4-FFF2-40B4-BE49-F238E27FC236}">
                <a16:creationId xmlns:a16="http://schemas.microsoft.com/office/drawing/2014/main" id="{4047DF0F-22F5-4D5E-8A6B-312B37FE17FB}"/>
              </a:ext>
            </a:extLst>
          </p:cNvPr>
          <p:cNvPicPr>
            <a:picLocks noChangeAspect="1"/>
          </p:cNvPicPr>
          <p:nvPr/>
        </p:nvPicPr>
        <p:blipFill>
          <a:blip r:embed="rId5"/>
          <a:stretch>
            <a:fillRect/>
          </a:stretch>
        </p:blipFill>
        <p:spPr>
          <a:xfrm>
            <a:off x="3581399" y="6691103"/>
            <a:ext cx="3276601" cy="2505311"/>
          </a:xfrm>
          <a:prstGeom prst="rect">
            <a:avLst/>
          </a:prstGeom>
          <a:ln>
            <a:solidFill>
              <a:schemeClr val="accent1"/>
            </a:solidFill>
          </a:ln>
        </p:spPr>
      </p:pic>
    </p:spTree>
    <p:extLst>
      <p:ext uri="{BB962C8B-B14F-4D97-AF65-F5344CB8AC3E}">
        <p14:creationId xmlns:p14="http://schemas.microsoft.com/office/powerpoint/2010/main" val="1410071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Contraception and Reproductive Hormones</a:t>
            </a:r>
          </a:p>
        </p:txBody>
      </p:sp>
      <p:sp>
        <p:nvSpPr>
          <p:cNvPr id="31" name="TextBox 30">
            <a:extLst>
              <a:ext uri="{FF2B5EF4-FFF2-40B4-BE49-F238E27FC236}">
                <a16:creationId xmlns:a16="http://schemas.microsoft.com/office/drawing/2014/main" id="{C6836219-9C5E-47A7-BF8C-11328662D32D}"/>
              </a:ext>
            </a:extLst>
          </p:cNvPr>
          <p:cNvSpPr txBox="1"/>
          <p:nvPr/>
        </p:nvSpPr>
        <p:spPr>
          <a:xfrm>
            <a:off x="31177" y="2859362"/>
            <a:ext cx="3360142" cy="1938992"/>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1200" b="1" dirty="0"/>
              <a:t>Male Hormones: Testosterone – </a:t>
            </a:r>
            <a:r>
              <a:rPr lang="en-GB" sz="1200" dirty="0"/>
              <a:t>produces sperm and develops secondary sexual characteristics</a:t>
            </a:r>
          </a:p>
          <a:p>
            <a:r>
              <a:rPr lang="en-GB" sz="1200" b="1" dirty="0"/>
              <a:t>Female Hormones: </a:t>
            </a:r>
          </a:p>
          <a:p>
            <a:pPr marL="171450" indent="-171450">
              <a:buFont typeface="Courier New" panose="02070309020205020404" pitchFamily="49" charset="0"/>
              <a:buChar char="o"/>
            </a:pPr>
            <a:r>
              <a:rPr lang="en-GB" sz="1200" b="1" dirty="0"/>
              <a:t>Follicle stimulating hormone (FSH):</a:t>
            </a:r>
            <a:r>
              <a:rPr lang="en-GB" sz="1200" dirty="0"/>
              <a:t> This causes an egg cell to mature in the ovaries</a:t>
            </a:r>
          </a:p>
          <a:p>
            <a:pPr marL="171450" indent="-171450">
              <a:buFont typeface="Courier New" panose="02070309020205020404" pitchFamily="49" charset="0"/>
              <a:buChar char="o"/>
            </a:pPr>
            <a:r>
              <a:rPr lang="en-GB" sz="1200" b="1" dirty="0"/>
              <a:t>Luteinising hormone (LH):</a:t>
            </a:r>
            <a:r>
              <a:rPr lang="en-GB" sz="1200" dirty="0"/>
              <a:t> Stimulates the ovary to release the egg</a:t>
            </a:r>
          </a:p>
          <a:p>
            <a:pPr marL="171450" indent="-171450">
              <a:buFont typeface="Courier New" panose="02070309020205020404" pitchFamily="49" charset="0"/>
              <a:buChar char="o"/>
            </a:pPr>
            <a:r>
              <a:rPr lang="en-GB" sz="1200" b="1" dirty="0"/>
              <a:t>Progesterone and Oestrogen:</a:t>
            </a:r>
            <a:r>
              <a:rPr lang="en-GB" sz="1200" dirty="0"/>
              <a:t> These maintain the uterus lining so a fertilised egg can be implanted and develop into an embryo.</a:t>
            </a:r>
          </a:p>
        </p:txBody>
      </p:sp>
      <p:graphicFrame>
        <p:nvGraphicFramePr>
          <p:cNvPr id="5" name="Table 4">
            <a:extLst>
              <a:ext uri="{FF2B5EF4-FFF2-40B4-BE49-F238E27FC236}">
                <a16:creationId xmlns:a16="http://schemas.microsoft.com/office/drawing/2014/main" id="{FE9BE72F-7663-4A37-A16E-325D22C2CCC2}"/>
              </a:ext>
            </a:extLst>
          </p:cNvPr>
          <p:cNvGraphicFramePr>
            <a:graphicFrameLocks noGrp="1"/>
          </p:cNvGraphicFramePr>
          <p:nvPr>
            <p:extLst>
              <p:ext uri="{D42A27DB-BD31-4B8C-83A1-F6EECF244321}">
                <p14:modId xmlns:p14="http://schemas.microsoft.com/office/powerpoint/2010/main" val="4282014714"/>
              </p:ext>
            </p:extLst>
          </p:nvPr>
        </p:nvGraphicFramePr>
        <p:xfrm>
          <a:off x="62353" y="533932"/>
          <a:ext cx="6733293" cy="2209800"/>
        </p:xfrm>
        <a:graphic>
          <a:graphicData uri="http://schemas.openxmlformats.org/drawingml/2006/table">
            <a:tbl>
              <a:tblPr firstRow="1" bandRow="1">
                <a:tableStyleId>{5C22544A-7EE6-4342-B048-85BDC9FD1C3A}</a:tableStyleId>
              </a:tblPr>
              <a:tblGrid>
                <a:gridCol w="3587627">
                  <a:extLst>
                    <a:ext uri="{9D8B030D-6E8A-4147-A177-3AD203B41FA5}">
                      <a16:colId xmlns:a16="http://schemas.microsoft.com/office/drawing/2014/main" val="4057084413"/>
                    </a:ext>
                  </a:extLst>
                </a:gridCol>
                <a:gridCol w="3145666">
                  <a:extLst>
                    <a:ext uri="{9D8B030D-6E8A-4147-A177-3AD203B41FA5}">
                      <a16:colId xmlns:a16="http://schemas.microsoft.com/office/drawing/2014/main" val="2630566029"/>
                    </a:ext>
                  </a:extLst>
                </a:gridCol>
              </a:tblGrid>
              <a:tr h="370840">
                <a:tc>
                  <a:txBody>
                    <a:bodyPr/>
                    <a:lstStyle/>
                    <a:p>
                      <a:r>
                        <a:rPr lang="en-GB" sz="1200" dirty="0"/>
                        <a:t>Non-hormonal</a:t>
                      </a:r>
                    </a:p>
                  </a:txBody>
                  <a:tcPr/>
                </a:tc>
                <a:tc>
                  <a:txBody>
                    <a:bodyPr/>
                    <a:lstStyle/>
                    <a:p>
                      <a:r>
                        <a:rPr lang="en-GB" sz="1200" dirty="0"/>
                        <a:t>Hormonal</a:t>
                      </a:r>
                    </a:p>
                  </a:txBody>
                  <a:tcPr/>
                </a:tc>
                <a:extLst>
                  <a:ext uri="{0D108BD9-81ED-4DB2-BD59-A6C34878D82A}">
                    <a16:rowId xmlns:a16="http://schemas.microsoft.com/office/drawing/2014/main" val="173907430"/>
                  </a:ext>
                </a:extLst>
              </a:tr>
              <a:tr h="370840">
                <a:tc>
                  <a:txBody>
                    <a:bodyPr/>
                    <a:lstStyle/>
                    <a:p>
                      <a:r>
                        <a:rPr lang="en-GB" sz="1200" dirty="0"/>
                        <a:t>Barrier methods – </a:t>
                      </a:r>
                      <a:r>
                        <a:rPr lang="en-GB" sz="1200" dirty="0" err="1"/>
                        <a:t>e.g</a:t>
                      </a:r>
                      <a:r>
                        <a:rPr lang="en-GB" sz="1200" dirty="0"/>
                        <a:t> condoms or diaphragm: </a:t>
                      </a:r>
                      <a:r>
                        <a:rPr lang="en-GB" sz="1200" kern="1200" dirty="0">
                          <a:solidFill>
                            <a:schemeClr val="dk1"/>
                          </a:solidFill>
                          <a:effectLst/>
                          <a:latin typeface="+mn-lt"/>
                          <a:ea typeface="+mn-ea"/>
                          <a:cs typeface="+mn-cs"/>
                        </a:rPr>
                        <a:t>Both of these provide a physical barrier that prevents sperm entering the uterus. </a:t>
                      </a:r>
                      <a:endParaRPr lang="en-GB" sz="1200" dirty="0"/>
                    </a:p>
                  </a:txBody>
                  <a:tcPr/>
                </a:tc>
                <a:tc rowSpan="2">
                  <a:txBody>
                    <a:bodyPr/>
                    <a:lstStyle/>
                    <a:p>
                      <a:r>
                        <a:rPr lang="en-GB" sz="1200" dirty="0"/>
                        <a:t>Oral contraceptive pill - </a:t>
                      </a:r>
                      <a:r>
                        <a:rPr lang="en-GB" sz="1200" kern="1200" dirty="0">
                          <a:solidFill>
                            <a:schemeClr val="dk1"/>
                          </a:solidFill>
                          <a:effectLst/>
                          <a:latin typeface="+mn-lt"/>
                          <a:ea typeface="+mn-ea"/>
                          <a:cs typeface="+mn-cs"/>
                        </a:rPr>
                        <a:t>Contains oestrogen and progesterone to inhibit FSH. Prevents an egg maturing.</a:t>
                      </a:r>
                      <a:endParaRPr lang="en-GB" sz="1200" dirty="0"/>
                    </a:p>
                  </a:txBody>
                  <a:tcPr/>
                </a:tc>
                <a:extLst>
                  <a:ext uri="{0D108BD9-81ED-4DB2-BD59-A6C34878D82A}">
                    <a16:rowId xmlns:a16="http://schemas.microsoft.com/office/drawing/2014/main" val="289702456"/>
                  </a:ext>
                </a:extLst>
              </a:tr>
              <a:tr h="370840">
                <a:tc>
                  <a:txBody>
                    <a:bodyPr/>
                    <a:lstStyle/>
                    <a:p>
                      <a:r>
                        <a:rPr lang="en-GB" sz="1200" dirty="0"/>
                        <a:t>IUD/Coil: prevent uterus lining building up</a:t>
                      </a:r>
                    </a:p>
                  </a:txBody>
                  <a:tcPr/>
                </a:tc>
                <a:tc vMerge="1">
                  <a:txBody>
                    <a:bodyPr/>
                    <a:lstStyle/>
                    <a:p>
                      <a:endParaRPr lang="en-GB" dirty="0"/>
                    </a:p>
                  </a:txBody>
                  <a:tcPr/>
                </a:tc>
                <a:extLst>
                  <a:ext uri="{0D108BD9-81ED-4DB2-BD59-A6C34878D82A}">
                    <a16:rowId xmlns:a16="http://schemas.microsoft.com/office/drawing/2014/main" val="191336952"/>
                  </a:ext>
                </a:extLst>
              </a:tr>
              <a:tr h="370840">
                <a:tc>
                  <a:txBody>
                    <a:bodyPr/>
                    <a:lstStyle/>
                    <a:p>
                      <a:r>
                        <a:rPr lang="en-GB" sz="1200" dirty="0"/>
                        <a:t>Spermicidal cream – kills sperm</a:t>
                      </a:r>
                    </a:p>
                  </a:txBody>
                  <a:tcPr/>
                </a:tc>
                <a:tc rowSpan="2">
                  <a:txBody>
                    <a:bodyPr/>
                    <a:lstStyle/>
                    <a:p>
                      <a:r>
                        <a:rPr lang="en-GB" sz="1200" kern="1200" dirty="0">
                          <a:solidFill>
                            <a:schemeClr val="dk1"/>
                          </a:solidFill>
                          <a:effectLst/>
                          <a:latin typeface="+mn-lt"/>
                          <a:ea typeface="+mn-ea"/>
                          <a:cs typeface="+mn-cs"/>
                        </a:rPr>
                        <a:t>Implant - Contains a slow release version of progesterone. Ensures that an egg is not released from the ovary.</a:t>
                      </a:r>
                      <a:endParaRPr lang="en-GB" sz="1200" dirty="0"/>
                    </a:p>
                  </a:txBody>
                  <a:tcPr/>
                </a:tc>
                <a:extLst>
                  <a:ext uri="{0D108BD9-81ED-4DB2-BD59-A6C34878D82A}">
                    <a16:rowId xmlns:a16="http://schemas.microsoft.com/office/drawing/2014/main" val="1794184473"/>
                  </a:ext>
                </a:extLst>
              </a:tr>
              <a:tr h="370840">
                <a:tc>
                  <a:txBody>
                    <a:bodyPr/>
                    <a:lstStyle/>
                    <a:p>
                      <a:r>
                        <a:rPr lang="en-GB" sz="1200" dirty="0"/>
                        <a:t>Surgical Sterilisation – </a:t>
                      </a:r>
                      <a:r>
                        <a:rPr lang="en-GB" sz="1200" kern="1200" dirty="0">
                          <a:solidFill>
                            <a:schemeClr val="dk1"/>
                          </a:solidFill>
                          <a:effectLst/>
                          <a:latin typeface="+mn-lt"/>
                          <a:ea typeface="+mn-ea"/>
                          <a:cs typeface="+mn-cs"/>
                        </a:rPr>
                        <a:t>prevents person from releasing sperm or eggs permanently.</a:t>
                      </a:r>
                      <a:endParaRPr lang="en-GB" sz="1200" dirty="0"/>
                    </a:p>
                  </a:txBody>
                  <a:tcPr/>
                </a:tc>
                <a:tc vMerge="1">
                  <a:txBody>
                    <a:bodyPr/>
                    <a:lstStyle/>
                    <a:p>
                      <a:endParaRPr lang="en-GB" dirty="0"/>
                    </a:p>
                  </a:txBody>
                  <a:tcPr/>
                </a:tc>
                <a:extLst>
                  <a:ext uri="{0D108BD9-81ED-4DB2-BD59-A6C34878D82A}">
                    <a16:rowId xmlns:a16="http://schemas.microsoft.com/office/drawing/2014/main" val="4035817798"/>
                  </a:ext>
                </a:extLst>
              </a:tr>
            </a:tbl>
          </a:graphicData>
        </a:graphic>
      </p:graphicFrame>
      <p:sp>
        <p:nvSpPr>
          <p:cNvPr id="6" name="Rectangle 5">
            <a:extLst>
              <a:ext uri="{FF2B5EF4-FFF2-40B4-BE49-F238E27FC236}">
                <a16:creationId xmlns:a16="http://schemas.microsoft.com/office/drawing/2014/main" id="{75FC4F5B-A500-411A-88E1-3B6B90921089}"/>
              </a:ext>
            </a:extLst>
          </p:cNvPr>
          <p:cNvSpPr/>
          <p:nvPr/>
        </p:nvSpPr>
        <p:spPr>
          <a:xfrm>
            <a:off x="-50241" y="314191"/>
            <a:ext cx="6733294" cy="276999"/>
          </a:xfrm>
          <a:prstGeom prst="rect">
            <a:avLst/>
          </a:prstGeom>
        </p:spPr>
        <p:txBody>
          <a:bodyPr wrap="square">
            <a:spAutoFit/>
          </a:bodyPr>
          <a:lstStyle/>
          <a:p>
            <a:r>
              <a:rPr lang="en-GB" sz="1200" b="1" dirty="0">
                <a:latin typeface="Trebuchet MS" panose="020B0603020202020204" pitchFamily="34" charset="0"/>
                <a:ea typeface="Calibri" panose="020F0502020204030204" pitchFamily="34" charset="0"/>
                <a:cs typeface="Times New Roman" panose="02020603050405020304" pitchFamily="18" charset="0"/>
              </a:rPr>
              <a:t>Contraception: </a:t>
            </a:r>
            <a:r>
              <a:rPr lang="en-GB" sz="1200" dirty="0">
                <a:latin typeface="Trebuchet MS" panose="020B0603020202020204" pitchFamily="34" charset="0"/>
                <a:ea typeface="Calibri" panose="020F0502020204030204" pitchFamily="34" charset="0"/>
                <a:cs typeface="Times New Roman" panose="02020603050405020304" pitchFamily="18" charset="0"/>
              </a:rPr>
              <a:t>Any technology that prevents pregnancy. </a:t>
            </a:r>
            <a:endParaRPr lang="en-GB" sz="1200" dirty="0"/>
          </a:p>
        </p:txBody>
      </p:sp>
      <p:sp>
        <p:nvSpPr>
          <p:cNvPr id="8" name="Rectangle 7">
            <a:extLst>
              <a:ext uri="{FF2B5EF4-FFF2-40B4-BE49-F238E27FC236}">
                <a16:creationId xmlns:a16="http://schemas.microsoft.com/office/drawing/2014/main" id="{E97CB1AF-BAA5-46DE-915D-079611EB7241}"/>
              </a:ext>
            </a:extLst>
          </p:cNvPr>
          <p:cNvSpPr/>
          <p:nvPr/>
        </p:nvSpPr>
        <p:spPr>
          <a:xfrm>
            <a:off x="-48796" y="4856622"/>
            <a:ext cx="4553348" cy="1365310"/>
          </a:xfrm>
          <a:prstGeom prst="rect">
            <a:avLst/>
          </a:prstGeom>
        </p:spPr>
        <p:txBody>
          <a:bodyPr wrap="square">
            <a:spAutoFit/>
          </a:bodyPr>
          <a:lstStyle/>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(c)  Progesterone is used in some contraceptives.</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Suggest </a:t>
            </a:r>
            <a:r>
              <a:rPr lang="en-GB" sz="1000" b="1" dirty="0">
                <a:latin typeface="Arial" panose="020B0604020202020204" pitchFamily="34" charset="0"/>
                <a:ea typeface="Times New Roman" panose="02020603050405020304" pitchFamily="18" charset="0"/>
                <a:cs typeface="Times New Roman" panose="02020603050405020304" pitchFamily="18" charset="0"/>
              </a:rPr>
              <a:t>one</a:t>
            </a:r>
            <a:r>
              <a:rPr lang="en-GB" sz="1000" dirty="0">
                <a:latin typeface="Arial" panose="020B0604020202020204" pitchFamily="34" charset="0"/>
                <a:ea typeface="Times New Roman" panose="02020603050405020304" pitchFamily="18" charset="0"/>
                <a:cs typeface="Times New Roman" panose="02020603050405020304" pitchFamily="18" charset="0"/>
              </a:rPr>
              <a:t> advantage of using a progesterone patch rather than a progesterone oral contraceptive.</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a:t>
            </a:r>
            <a:r>
              <a:rPr lang="en-GB" sz="800" b="1" dirty="0">
                <a:latin typeface="Arial" panose="020B0604020202020204" pitchFamily="34" charset="0"/>
                <a:ea typeface="Times New Roman" panose="02020603050405020304" pitchFamily="18" charset="0"/>
                <a:cs typeface="Times New Roman" panose="02020603050405020304" pitchFamily="18" charset="0"/>
              </a:rPr>
              <a:t>(1)</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81D660B-0099-4F19-A69C-64F315BAD41A}"/>
              </a:ext>
            </a:extLst>
          </p:cNvPr>
          <p:cNvPicPr>
            <a:picLocks noChangeAspect="1"/>
          </p:cNvPicPr>
          <p:nvPr/>
        </p:nvPicPr>
        <p:blipFill rotWithShape="1">
          <a:blip r:embed="rId2"/>
          <a:srcRect l="5632" r="11769"/>
          <a:stretch/>
        </p:blipFill>
        <p:spPr>
          <a:xfrm>
            <a:off x="3525940" y="2627783"/>
            <a:ext cx="3182957" cy="3079681"/>
          </a:xfrm>
          <a:prstGeom prst="rect">
            <a:avLst/>
          </a:prstGeom>
        </p:spPr>
      </p:pic>
      <p:pic>
        <p:nvPicPr>
          <p:cNvPr id="11" name="Picture 10">
            <a:extLst>
              <a:ext uri="{FF2B5EF4-FFF2-40B4-BE49-F238E27FC236}">
                <a16:creationId xmlns:a16="http://schemas.microsoft.com/office/drawing/2014/main" id="{4760A04F-9141-4D38-A89F-A8E0082CEE73}"/>
              </a:ext>
            </a:extLst>
          </p:cNvPr>
          <p:cNvPicPr>
            <a:picLocks noChangeAspect="1"/>
          </p:cNvPicPr>
          <p:nvPr/>
        </p:nvPicPr>
        <p:blipFill rotWithShape="1">
          <a:blip r:embed="rId3"/>
          <a:srcRect t="8125" b="106"/>
          <a:stretch/>
        </p:blipFill>
        <p:spPr>
          <a:xfrm>
            <a:off x="-48796" y="6192860"/>
            <a:ext cx="4553348" cy="2209800"/>
          </a:xfrm>
          <a:prstGeom prst="rect">
            <a:avLst/>
          </a:prstGeom>
        </p:spPr>
      </p:pic>
      <p:pic>
        <p:nvPicPr>
          <p:cNvPr id="12" name="Picture 11">
            <a:extLst>
              <a:ext uri="{FF2B5EF4-FFF2-40B4-BE49-F238E27FC236}">
                <a16:creationId xmlns:a16="http://schemas.microsoft.com/office/drawing/2014/main" id="{AA47FCCA-CC62-41CE-A014-C9AEB69494A2}"/>
              </a:ext>
            </a:extLst>
          </p:cNvPr>
          <p:cNvPicPr>
            <a:picLocks noChangeAspect="1"/>
          </p:cNvPicPr>
          <p:nvPr/>
        </p:nvPicPr>
        <p:blipFill>
          <a:blip r:embed="rId4"/>
          <a:stretch>
            <a:fillRect/>
          </a:stretch>
        </p:blipFill>
        <p:spPr>
          <a:xfrm>
            <a:off x="31177" y="8206870"/>
            <a:ext cx="4965851" cy="1699130"/>
          </a:xfrm>
          <a:prstGeom prst="rect">
            <a:avLst/>
          </a:prstGeom>
        </p:spPr>
      </p:pic>
    </p:spTree>
    <p:extLst>
      <p:ext uri="{BB962C8B-B14F-4D97-AF65-F5344CB8AC3E}">
        <p14:creationId xmlns:p14="http://schemas.microsoft.com/office/powerpoint/2010/main" val="889295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5B802B-76F5-4D1C-AA19-0ACBDA807420}"/>
              </a:ext>
            </a:extLst>
          </p:cNvPr>
          <p:cNvSpPr/>
          <p:nvPr/>
        </p:nvSpPr>
        <p:spPr>
          <a:xfrm>
            <a:off x="1" y="1185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Required Practical – Reaction Times</a:t>
            </a:r>
          </a:p>
        </p:txBody>
      </p:sp>
      <p:pic>
        <p:nvPicPr>
          <p:cNvPr id="16" name="Picture 15">
            <a:extLst>
              <a:ext uri="{FF2B5EF4-FFF2-40B4-BE49-F238E27FC236}">
                <a16:creationId xmlns:a16="http://schemas.microsoft.com/office/drawing/2014/main" id="{08496049-EAF6-4917-AECD-77F9FD59388B}"/>
              </a:ext>
            </a:extLst>
          </p:cNvPr>
          <p:cNvPicPr/>
          <p:nvPr/>
        </p:nvPicPr>
        <p:blipFill>
          <a:blip r:embed="rId2" cstate="print"/>
          <a:srcRect/>
          <a:stretch>
            <a:fillRect/>
          </a:stretch>
        </p:blipFill>
        <p:spPr bwMode="auto">
          <a:xfrm>
            <a:off x="-1" y="329201"/>
            <a:ext cx="3325695" cy="2194876"/>
          </a:xfrm>
          <a:prstGeom prst="rect">
            <a:avLst/>
          </a:prstGeom>
          <a:noFill/>
          <a:ln w="9525">
            <a:noFill/>
            <a:miter lim="800000"/>
            <a:headEnd/>
            <a:tailEnd/>
          </a:ln>
        </p:spPr>
      </p:pic>
      <p:sp>
        <p:nvSpPr>
          <p:cNvPr id="2" name="Rectangle 1">
            <a:extLst>
              <a:ext uri="{FF2B5EF4-FFF2-40B4-BE49-F238E27FC236}">
                <a16:creationId xmlns:a16="http://schemas.microsoft.com/office/drawing/2014/main" id="{1825AFA7-EBC3-43B9-B1BB-4BA87970213A}"/>
              </a:ext>
            </a:extLst>
          </p:cNvPr>
          <p:cNvSpPr/>
          <p:nvPr/>
        </p:nvSpPr>
        <p:spPr>
          <a:xfrm>
            <a:off x="-1" y="2598747"/>
            <a:ext cx="3126347" cy="1200329"/>
          </a:xfrm>
          <a:prstGeom prst="rect">
            <a:avLst/>
          </a:prstGeom>
          <a:ln>
            <a:solidFill>
              <a:schemeClr val="accent1"/>
            </a:solidFill>
          </a:ln>
        </p:spPr>
        <p:txBody>
          <a:bodyPr wrap="square">
            <a:spAutoFit/>
          </a:bodyPr>
          <a:lstStyle/>
          <a:p>
            <a:pPr fontAlgn="base"/>
            <a:r>
              <a:rPr lang="en-GB" sz="1200" b="1" dirty="0">
                <a:solidFill>
                  <a:srgbClr val="000000"/>
                </a:solidFill>
                <a:latin typeface="Calibri" panose="020F0502020204030204" pitchFamily="34" charset="0"/>
              </a:rPr>
              <a:t>Factors that can affect reaction time:</a:t>
            </a:r>
          </a:p>
          <a:p>
            <a:pPr fontAlgn="base">
              <a:buFont typeface="Arial" panose="020B0604020202020204" pitchFamily="34" charset="0"/>
              <a:buChar char="•"/>
            </a:pPr>
            <a:r>
              <a:rPr lang="en-GB" sz="1200" dirty="0">
                <a:solidFill>
                  <a:srgbClr val="000000"/>
                </a:solidFill>
                <a:latin typeface="Calibri" panose="020F0502020204030204" pitchFamily="34" charset="0"/>
              </a:rPr>
              <a:t>Practice</a:t>
            </a:r>
            <a:r>
              <a:rPr lang="en-US" sz="1200" dirty="0">
                <a:solidFill>
                  <a:srgbClr val="000000"/>
                </a:solidFill>
                <a:latin typeface="Calibri" panose="020F0502020204030204" pitchFamily="34" charset="0"/>
              </a:rPr>
              <a:t>​</a:t>
            </a:r>
            <a:endParaRPr lang="en-US" sz="1200" dirty="0">
              <a:solidFill>
                <a:srgbClr val="000000"/>
              </a:solidFill>
              <a:latin typeface="Arial" panose="020B0604020202020204" pitchFamily="34" charset="0"/>
            </a:endParaRPr>
          </a:p>
          <a:p>
            <a:pPr fontAlgn="base">
              <a:buFont typeface="Arial" panose="020B0604020202020204" pitchFamily="34" charset="0"/>
              <a:buChar char="•"/>
            </a:pPr>
            <a:r>
              <a:rPr lang="en-GB" sz="1200" dirty="0">
                <a:solidFill>
                  <a:srgbClr val="000000"/>
                </a:solidFill>
                <a:latin typeface="Calibri" panose="020F0502020204030204" pitchFamily="34" charset="0"/>
              </a:rPr>
              <a:t>Age</a:t>
            </a:r>
            <a:r>
              <a:rPr lang="en-US" sz="1200" dirty="0">
                <a:solidFill>
                  <a:srgbClr val="000000"/>
                </a:solidFill>
                <a:latin typeface="Calibri" panose="020F0502020204030204" pitchFamily="34" charset="0"/>
              </a:rPr>
              <a:t>​</a:t>
            </a:r>
            <a:endParaRPr lang="en-US" sz="1200" dirty="0">
              <a:solidFill>
                <a:srgbClr val="000000"/>
              </a:solidFill>
              <a:latin typeface="Arial" panose="020B0604020202020204" pitchFamily="34" charset="0"/>
            </a:endParaRPr>
          </a:p>
          <a:p>
            <a:pPr fontAlgn="base">
              <a:buFont typeface="Arial" panose="020B0604020202020204" pitchFamily="34" charset="0"/>
              <a:buChar char="•"/>
            </a:pPr>
            <a:r>
              <a:rPr lang="en-GB" sz="1200" dirty="0">
                <a:latin typeface="Calibri" panose="020F0502020204030204" pitchFamily="34" charset="0"/>
              </a:rPr>
              <a:t>Gender​</a:t>
            </a:r>
            <a:endParaRPr lang="en-GB" sz="1200" dirty="0">
              <a:latin typeface="Arial" panose="020B0604020202020204" pitchFamily="34" charset="0"/>
            </a:endParaRPr>
          </a:p>
          <a:p>
            <a:pPr fontAlgn="base">
              <a:buFont typeface="Arial" panose="020B0604020202020204" pitchFamily="34" charset="0"/>
              <a:buChar char="•"/>
            </a:pPr>
            <a:r>
              <a:rPr lang="en-GB" sz="1200" dirty="0">
                <a:latin typeface="Calibri" panose="020F0502020204030204" pitchFamily="34" charset="0"/>
              </a:rPr>
              <a:t>Stimulant/drug intake</a:t>
            </a:r>
            <a:r>
              <a:rPr lang="en-GB" sz="1200" dirty="0">
                <a:solidFill>
                  <a:srgbClr val="000000"/>
                </a:solidFill>
                <a:latin typeface="Calibri" panose="020F0502020204030204" pitchFamily="34" charset="0"/>
              </a:rPr>
              <a:t>​</a:t>
            </a:r>
            <a:endParaRPr lang="en-GB" sz="1200" dirty="0">
              <a:solidFill>
                <a:srgbClr val="000000"/>
              </a:solidFill>
              <a:latin typeface="Arial" panose="020B0604020202020204" pitchFamily="34" charset="0"/>
            </a:endParaRPr>
          </a:p>
          <a:p>
            <a:pPr fontAlgn="base">
              <a:buFont typeface="Arial" panose="020B0604020202020204" pitchFamily="34" charset="0"/>
              <a:buChar char="•"/>
            </a:pPr>
            <a:r>
              <a:rPr lang="en-GB" sz="1200" dirty="0">
                <a:solidFill>
                  <a:srgbClr val="000000"/>
                </a:solidFill>
                <a:latin typeface="Calibri" panose="020F0502020204030204" pitchFamily="34" charset="0"/>
              </a:rPr>
              <a:t>Tiredness</a:t>
            </a:r>
            <a:r>
              <a:rPr lang="en-US" sz="1200" dirty="0">
                <a:solidFill>
                  <a:srgbClr val="000000"/>
                </a:solidFill>
                <a:latin typeface="Calibri" panose="020F0502020204030204" pitchFamily="34" charset="0"/>
              </a:rPr>
              <a:t>​</a:t>
            </a:r>
            <a:endParaRPr lang="en-US" sz="1200" b="0" i="0" dirty="0">
              <a:solidFill>
                <a:srgbClr val="000000"/>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98AE37FB-912A-4B41-9AA0-FD802A0003CA}"/>
              </a:ext>
            </a:extLst>
          </p:cNvPr>
          <p:cNvSpPr/>
          <p:nvPr/>
        </p:nvSpPr>
        <p:spPr>
          <a:xfrm>
            <a:off x="-83820" y="296459"/>
            <a:ext cx="3429000" cy="276999"/>
          </a:xfrm>
          <a:prstGeom prst="rect">
            <a:avLst/>
          </a:prstGeom>
        </p:spPr>
        <p:txBody>
          <a:bodyPr>
            <a:spAutoFit/>
          </a:bodyPr>
          <a:lstStyle/>
          <a:p>
            <a:pPr fontAlgn="base"/>
            <a:r>
              <a:rPr lang="en-US" sz="1200" b="1" i="0" dirty="0">
                <a:solidFill>
                  <a:srgbClr val="000000"/>
                </a:solidFill>
                <a:effectLst/>
                <a:latin typeface="Arial" panose="020B0604020202020204" pitchFamily="34" charset="0"/>
              </a:rPr>
              <a:t>Method:</a:t>
            </a:r>
          </a:p>
        </p:txBody>
      </p:sp>
      <p:pic>
        <p:nvPicPr>
          <p:cNvPr id="8" name="Picture 7">
            <a:extLst>
              <a:ext uri="{FF2B5EF4-FFF2-40B4-BE49-F238E27FC236}">
                <a16:creationId xmlns:a16="http://schemas.microsoft.com/office/drawing/2014/main" id="{9B33C1C7-EAD9-432D-BB9B-E9DF8F2A6EB7}"/>
              </a:ext>
            </a:extLst>
          </p:cNvPr>
          <p:cNvPicPr>
            <a:picLocks noChangeAspect="1"/>
          </p:cNvPicPr>
          <p:nvPr/>
        </p:nvPicPr>
        <p:blipFill>
          <a:blip r:embed="rId3"/>
          <a:stretch>
            <a:fillRect/>
          </a:stretch>
        </p:blipFill>
        <p:spPr>
          <a:xfrm>
            <a:off x="-171838" y="5131746"/>
            <a:ext cx="3883024" cy="4762398"/>
          </a:xfrm>
          <a:prstGeom prst="rect">
            <a:avLst/>
          </a:prstGeom>
        </p:spPr>
      </p:pic>
      <p:pic>
        <p:nvPicPr>
          <p:cNvPr id="19" name="Picture 18">
            <a:extLst>
              <a:ext uri="{FF2B5EF4-FFF2-40B4-BE49-F238E27FC236}">
                <a16:creationId xmlns:a16="http://schemas.microsoft.com/office/drawing/2014/main" id="{B325FE55-F0F7-4A44-A521-AE829741B4F0}"/>
              </a:ext>
            </a:extLst>
          </p:cNvPr>
          <p:cNvPicPr>
            <a:picLocks noChangeAspect="1"/>
          </p:cNvPicPr>
          <p:nvPr/>
        </p:nvPicPr>
        <p:blipFill>
          <a:blip r:embed="rId4"/>
          <a:stretch>
            <a:fillRect/>
          </a:stretch>
        </p:blipFill>
        <p:spPr>
          <a:xfrm>
            <a:off x="2962881" y="198003"/>
            <a:ext cx="3895119" cy="5571240"/>
          </a:xfrm>
          <a:prstGeom prst="rect">
            <a:avLst/>
          </a:prstGeom>
        </p:spPr>
      </p:pic>
      <p:sp>
        <p:nvSpPr>
          <p:cNvPr id="20" name="Rectangle 19">
            <a:extLst>
              <a:ext uri="{FF2B5EF4-FFF2-40B4-BE49-F238E27FC236}">
                <a16:creationId xmlns:a16="http://schemas.microsoft.com/office/drawing/2014/main" id="{4F9715C5-3332-4124-A28D-C237DE4E5470}"/>
              </a:ext>
            </a:extLst>
          </p:cNvPr>
          <p:cNvSpPr/>
          <p:nvPr/>
        </p:nvSpPr>
        <p:spPr>
          <a:xfrm>
            <a:off x="-1" y="3799076"/>
            <a:ext cx="3126347" cy="1292662"/>
          </a:xfrm>
          <a:prstGeom prst="rect">
            <a:avLst/>
          </a:prstGeom>
          <a:ln>
            <a:solidFill>
              <a:schemeClr val="accent1"/>
            </a:solidFill>
          </a:ln>
        </p:spPr>
        <p:txBody>
          <a:bodyPr wrap="square">
            <a:spAutoFit/>
          </a:bodyPr>
          <a:lstStyle/>
          <a:p>
            <a:pPr fontAlgn="base"/>
            <a:r>
              <a:rPr lang="en-GB" sz="1200" b="1" dirty="0">
                <a:solidFill>
                  <a:srgbClr val="000000"/>
                </a:solidFill>
                <a:latin typeface="Calibri" panose="020F0502020204030204" pitchFamily="34" charset="0"/>
              </a:rPr>
              <a:t>Things to consider:</a:t>
            </a:r>
          </a:p>
          <a:p>
            <a:pPr fontAlgn="base">
              <a:buFont typeface="Arial" panose="020B0604020202020204" pitchFamily="34" charset="0"/>
              <a:buChar char="•"/>
            </a:pPr>
            <a:r>
              <a:rPr lang="en-GB" sz="1100" dirty="0">
                <a:solidFill>
                  <a:srgbClr val="000000"/>
                </a:solidFill>
                <a:latin typeface="Calibri" panose="020F0502020204030204" pitchFamily="34" charset="0"/>
              </a:rPr>
              <a:t>Does the method test what you want it to test?</a:t>
            </a:r>
          </a:p>
          <a:p>
            <a:pPr fontAlgn="base">
              <a:buFont typeface="Arial" panose="020B0604020202020204" pitchFamily="34" charset="0"/>
              <a:buChar char="•"/>
            </a:pPr>
            <a:r>
              <a:rPr lang="en-GB" sz="1100" b="0" i="0" dirty="0">
                <a:solidFill>
                  <a:srgbClr val="000000"/>
                </a:solidFill>
                <a:effectLst/>
                <a:latin typeface="Calibri" panose="020F0502020204030204" pitchFamily="34" charset="0"/>
              </a:rPr>
              <a:t>Have you removed practice as a fac</a:t>
            </a:r>
            <a:r>
              <a:rPr lang="en-GB" sz="1100" dirty="0">
                <a:solidFill>
                  <a:srgbClr val="000000"/>
                </a:solidFill>
                <a:latin typeface="Calibri" panose="020F0502020204030204" pitchFamily="34" charset="0"/>
              </a:rPr>
              <a:t>tor – </a:t>
            </a:r>
            <a:r>
              <a:rPr lang="en-GB" sz="1100" dirty="0" err="1">
                <a:solidFill>
                  <a:srgbClr val="000000"/>
                </a:solidFill>
                <a:latin typeface="Calibri" panose="020F0502020204030204" pitchFamily="34" charset="0"/>
              </a:rPr>
              <a:t>e.g</a:t>
            </a:r>
            <a:r>
              <a:rPr lang="en-GB" sz="1100" dirty="0">
                <a:solidFill>
                  <a:srgbClr val="000000"/>
                </a:solidFill>
                <a:latin typeface="Calibri" panose="020F0502020204030204" pitchFamily="34" charset="0"/>
              </a:rPr>
              <a:t> use left/non-dominant hand?</a:t>
            </a:r>
          </a:p>
          <a:p>
            <a:pPr fontAlgn="base">
              <a:buFont typeface="Arial" panose="020B0604020202020204" pitchFamily="34" charset="0"/>
              <a:buChar char="•"/>
            </a:pPr>
            <a:r>
              <a:rPr lang="en-GB" sz="1100" dirty="0">
                <a:solidFill>
                  <a:srgbClr val="000000"/>
                </a:solidFill>
                <a:latin typeface="Calibri" panose="020F0502020204030204" pitchFamily="34" charset="0"/>
              </a:rPr>
              <a:t>Ruler method or computer is more accurate than a stopwatch because then the subjects reaction time is measured not the person using the stopwatch.</a:t>
            </a:r>
            <a:endParaRPr lang="en-US" sz="1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178516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Menstrual cycle and IVF HIGHER ONLY</a:t>
            </a:r>
          </a:p>
        </p:txBody>
      </p:sp>
      <p:pic>
        <p:nvPicPr>
          <p:cNvPr id="4" name="Picture 3" descr="https://i1.wp.com/astarbiology.com/wp-content/uploads/2017/06/img_595042a487906.png">
            <a:extLst>
              <a:ext uri="{FF2B5EF4-FFF2-40B4-BE49-F238E27FC236}">
                <a16:creationId xmlns:a16="http://schemas.microsoft.com/office/drawing/2014/main" id="{AB123C79-FD58-4DD4-9AC7-7041CF90EA2A}"/>
              </a:ext>
            </a:extLst>
          </p:cNvPr>
          <p:cNvPicPr/>
          <p:nvPr/>
        </p:nvPicPr>
        <p:blipFill>
          <a:blip r:embed="rId2" cstate="print"/>
          <a:srcRect t="28644"/>
          <a:stretch>
            <a:fillRect/>
          </a:stretch>
        </p:blipFill>
        <p:spPr bwMode="auto">
          <a:xfrm>
            <a:off x="1" y="317345"/>
            <a:ext cx="2752482" cy="2360872"/>
          </a:xfrm>
          <a:prstGeom prst="rect">
            <a:avLst/>
          </a:prstGeom>
          <a:noFill/>
          <a:ln w="9525">
            <a:noFill/>
            <a:miter lim="800000"/>
            <a:headEnd/>
            <a:tailEnd/>
          </a:ln>
        </p:spPr>
      </p:pic>
      <p:grpSp>
        <p:nvGrpSpPr>
          <p:cNvPr id="6" name="Group 5">
            <a:extLst>
              <a:ext uri="{FF2B5EF4-FFF2-40B4-BE49-F238E27FC236}">
                <a16:creationId xmlns:a16="http://schemas.microsoft.com/office/drawing/2014/main" id="{1D19C18D-6492-4729-BD45-D463E2412EDA}"/>
              </a:ext>
            </a:extLst>
          </p:cNvPr>
          <p:cNvGrpSpPr/>
          <p:nvPr/>
        </p:nvGrpSpPr>
        <p:grpSpPr>
          <a:xfrm>
            <a:off x="-53341" y="2619954"/>
            <a:ext cx="6858000" cy="2755370"/>
            <a:chOff x="109380" y="870126"/>
            <a:chExt cx="6858000" cy="2755370"/>
          </a:xfrm>
        </p:grpSpPr>
        <p:pic>
          <p:nvPicPr>
            <p:cNvPr id="7" name="Picture 6">
              <a:extLst>
                <a:ext uri="{FF2B5EF4-FFF2-40B4-BE49-F238E27FC236}">
                  <a16:creationId xmlns:a16="http://schemas.microsoft.com/office/drawing/2014/main" id="{BC559CCE-359B-484C-BE1B-395592128884}"/>
                </a:ext>
              </a:extLst>
            </p:cNvPr>
            <p:cNvPicPr/>
            <p:nvPr/>
          </p:nvPicPr>
          <p:blipFill rotWithShape="1">
            <a:blip r:embed="rId3" cstate="print"/>
            <a:srcRect l="6320" t="4875" r="7834" b="5243"/>
            <a:stretch/>
          </p:blipFill>
          <p:spPr bwMode="auto">
            <a:xfrm>
              <a:off x="3797460" y="870126"/>
              <a:ext cx="3169920" cy="2635074"/>
            </a:xfrm>
            <a:prstGeom prst="rect">
              <a:avLst/>
            </a:prstGeom>
            <a:noFill/>
            <a:ln w="9525">
              <a:noFill/>
              <a:miter lim="800000"/>
              <a:headEnd/>
              <a:tailEnd/>
            </a:ln>
          </p:spPr>
        </p:pic>
        <p:sp>
          <p:nvSpPr>
            <p:cNvPr id="3" name="Rectangle 2">
              <a:extLst>
                <a:ext uri="{FF2B5EF4-FFF2-40B4-BE49-F238E27FC236}">
                  <a16:creationId xmlns:a16="http://schemas.microsoft.com/office/drawing/2014/main" id="{F7487BBD-5B5A-40E9-9B79-246A072603BE}"/>
                </a:ext>
              </a:extLst>
            </p:cNvPr>
            <p:cNvSpPr/>
            <p:nvPr/>
          </p:nvSpPr>
          <p:spPr>
            <a:xfrm>
              <a:off x="109380" y="870126"/>
              <a:ext cx="4023360" cy="2755370"/>
            </a:xfrm>
            <a:prstGeom prst="rect">
              <a:avLst/>
            </a:prstGeom>
          </p:spPr>
          <p:txBody>
            <a:bodyPr wrap="square">
              <a:spAutoFit/>
            </a:bodyPr>
            <a:lstStyle/>
            <a:p>
              <a:pPr>
                <a:lnSpc>
                  <a:spcPct val="115000"/>
                </a:lnSpc>
                <a:spcAft>
                  <a:spcPts val="1000"/>
                </a:spcAft>
              </a:pPr>
              <a:r>
                <a:rPr lang="en-GB" sz="1200" b="1" dirty="0">
                  <a:latin typeface="Trebuchet MS" panose="020B0603020202020204" pitchFamily="34" charset="0"/>
                  <a:ea typeface="Calibri" panose="020F0502020204030204" pitchFamily="34" charset="0"/>
                  <a:cs typeface="Times New Roman" panose="02020603050405020304" pitchFamily="18" charset="0"/>
                </a:rPr>
                <a:t>IVF:</a:t>
              </a:r>
              <a:r>
                <a:rPr lang="en-GB" sz="1200" dirty="0">
                  <a:latin typeface="Trebuchet MS" panose="020B0603020202020204" pitchFamily="34" charset="0"/>
                  <a:ea typeface="Calibri" panose="020F0502020204030204" pitchFamily="34" charset="0"/>
                  <a:cs typeface="Times New Roman" panose="02020603050405020304" pitchFamily="18" charset="0"/>
                </a:rPr>
                <a:t> In-Vitro Fertilisation is a sophisticated process that can help a couple conceive.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The woman is given a large dose of FSH and LH so she matures and releases many eggs</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The eggs are collected </a:t>
              </a: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Sperm is collected from the father or donor.</a:t>
              </a: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Eggs are fertilised with the sperm. This is done ‘in vitro’ which means ‘outside of the body’.</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The embryos develop in the lab.</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When the embryos are a ball of cells they are implanted into the mother to be carried to term like a normal pregnancy.</a:t>
              </a:r>
              <a:endParaRPr lang="en-GB" sz="12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8" name="Rectangle 7">
            <a:extLst>
              <a:ext uri="{FF2B5EF4-FFF2-40B4-BE49-F238E27FC236}">
                <a16:creationId xmlns:a16="http://schemas.microsoft.com/office/drawing/2014/main" id="{26D50A7F-F568-407C-9531-26E80B55B7EA}"/>
              </a:ext>
            </a:extLst>
          </p:cNvPr>
          <p:cNvSpPr/>
          <p:nvPr/>
        </p:nvSpPr>
        <p:spPr>
          <a:xfrm>
            <a:off x="2628900" y="317345"/>
            <a:ext cx="4229099" cy="2323713"/>
          </a:xfrm>
          <a:prstGeom prst="rect">
            <a:avLst/>
          </a:prstGeom>
        </p:spPr>
        <p:txBody>
          <a:bodyPr wrap="square">
            <a:spAutoFit/>
          </a:bodyPr>
          <a:lstStyle/>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0 days - oestrogen and progesterone levels are low. </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FSH begins to rise slightly, triggering a new egg cell to begin developing. FSH stimulates oestrogen levels begin to rise and the lining of the uterus begins to re-grow.</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Before ovulation the levels of oestrogen, LH and FSH all reach their maximum but after ovulation they drop.</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Progesterone and oestrogen rise to maintain the lining of the uterus. </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If the egg is fertilised it will embed in the lining and progesterone and oestrogen will remain high.</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If the egg is not fertilised then progesterone drops and menstruation happens. The cycle repeats.</a:t>
            </a:r>
            <a:endParaRPr lang="en-GB"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87DFAE43-9055-4F6B-8CB1-A0CF624C8233}"/>
              </a:ext>
            </a:extLst>
          </p:cNvPr>
          <p:cNvPicPr>
            <a:picLocks noChangeAspect="1"/>
          </p:cNvPicPr>
          <p:nvPr/>
        </p:nvPicPr>
        <p:blipFill>
          <a:blip r:embed="rId4"/>
          <a:stretch>
            <a:fillRect/>
          </a:stretch>
        </p:blipFill>
        <p:spPr>
          <a:xfrm>
            <a:off x="-24647" y="5375324"/>
            <a:ext cx="3965972" cy="4041295"/>
          </a:xfrm>
          <a:prstGeom prst="rect">
            <a:avLst/>
          </a:prstGeom>
        </p:spPr>
      </p:pic>
      <p:pic>
        <p:nvPicPr>
          <p:cNvPr id="11" name="Picture 10">
            <a:extLst>
              <a:ext uri="{FF2B5EF4-FFF2-40B4-BE49-F238E27FC236}">
                <a16:creationId xmlns:a16="http://schemas.microsoft.com/office/drawing/2014/main" id="{D9213B3A-4203-41E5-94C6-8A05F28B8AC4}"/>
              </a:ext>
            </a:extLst>
          </p:cNvPr>
          <p:cNvPicPr>
            <a:picLocks noChangeAspect="1"/>
          </p:cNvPicPr>
          <p:nvPr/>
        </p:nvPicPr>
        <p:blipFill>
          <a:blip r:embed="rId5"/>
          <a:stretch>
            <a:fillRect/>
          </a:stretch>
        </p:blipFill>
        <p:spPr>
          <a:xfrm>
            <a:off x="3528061" y="5524500"/>
            <a:ext cx="3329940" cy="2812126"/>
          </a:xfrm>
          <a:prstGeom prst="rect">
            <a:avLst/>
          </a:prstGeom>
        </p:spPr>
      </p:pic>
    </p:spTree>
    <p:extLst>
      <p:ext uri="{BB962C8B-B14F-4D97-AF65-F5344CB8AC3E}">
        <p14:creationId xmlns:p14="http://schemas.microsoft.com/office/powerpoint/2010/main" val="2989821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338554"/>
          </a:xfrm>
          <a:prstGeom prst="rect">
            <a:avLst/>
          </a:prstGeom>
          <a:noFill/>
        </p:spPr>
        <p:txBody>
          <a:bodyPr wrap="square" rtlCol="0">
            <a:spAutoFit/>
          </a:bodyPr>
          <a:lstStyle/>
          <a:p>
            <a:pPr algn="ctr"/>
            <a:r>
              <a:rPr lang="en-GB" sz="1600" b="1"/>
              <a:t>Genetics, Inheritance and Evolution Revision Part I</a:t>
            </a:r>
            <a:endParaRPr lang="en-GB" sz="1400"/>
          </a:p>
        </p:txBody>
      </p:sp>
      <p:sp>
        <p:nvSpPr>
          <p:cNvPr id="19" name="Rectangle 18">
            <a:extLst>
              <a:ext uri="{FF2B5EF4-FFF2-40B4-BE49-F238E27FC236}">
                <a16:creationId xmlns:a16="http://schemas.microsoft.com/office/drawing/2014/main" id="{91689243-74F8-44AA-B720-4388D7CBB27E}"/>
              </a:ext>
            </a:extLst>
          </p:cNvPr>
          <p:cNvSpPr/>
          <p:nvPr/>
        </p:nvSpPr>
        <p:spPr>
          <a:xfrm>
            <a:off x="155348" y="541157"/>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a:solidFill>
                <a:schemeClr val="tx1"/>
              </a:solidFill>
            </a:endParaRPr>
          </a:p>
          <a:p>
            <a:endParaRPr lang="en-GB" sz="1200" b="1">
              <a:solidFill>
                <a:schemeClr val="tx1"/>
              </a:solidFill>
            </a:endParaRPr>
          </a:p>
          <a:p>
            <a:endParaRPr lang="en-GB" sz="1200" b="1">
              <a:solidFill>
                <a:schemeClr val="tx1"/>
              </a:solidFill>
            </a:endParaRPr>
          </a:p>
          <a:p>
            <a:r>
              <a:rPr lang="en-GB" sz="1200" b="1">
                <a:solidFill>
                  <a:schemeClr val="tx1"/>
                </a:solidFill>
              </a:rPr>
              <a:t>Do Now: </a:t>
            </a:r>
            <a:r>
              <a:rPr lang="en-GB" sz="1200">
                <a:solidFill>
                  <a:schemeClr val="tx1"/>
                </a:solidFill>
              </a:rPr>
              <a:t>Define these terms</a:t>
            </a:r>
            <a:endParaRPr lang="en-GB" sz="1200" b="1">
              <a:solidFill>
                <a:schemeClr val="tx1"/>
              </a:solidFill>
            </a:endParaRPr>
          </a:p>
          <a:p>
            <a:endParaRPr lang="en-GB" sz="1200" b="1">
              <a:solidFill>
                <a:schemeClr val="tx1"/>
              </a:solidFill>
            </a:endParaRPr>
          </a:p>
          <a:p>
            <a:endParaRPr lang="en-GB" sz="1200">
              <a:solidFill>
                <a:schemeClr val="tx1"/>
              </a:solidFill>
            </a:endParaRPr>
          </a:p>
          <a:p>
            <a:endParaRPr lang="en-GB" sz="1200">
              <a:solidFill>
                <a:schemeClr val="tx1"/>
              </a:solidFill>
            </a:endParaRPr>
          </a:p>
          <a:p>
            <a:endParaRPr lang="en-GB" sz="1200">
              <a:solidFill>
                <a:schemeClr val="tx1"/>
              </a:solidFill>
            </a:endParaRPr>
          </a:p>
          <a:p>
            <a:endParaRPr lang="en-GB" sz="1200">
              <a:solidFill>
                <a:schemeClr val="tx1"/>
              </a:solidFill>
            </a:endParaRPr>
          </a:p>
          <a:p>
            <a:endParaRPr lang="en-GB" sz="120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3" y="135196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rPr>
              <a:t>Genes and DNA</a:t>
            </a:r>
          </a:p>
        </p:txBody>
      </p:sp>
      <p:sp>
        <p:nvSpPr>
          <p:cNvPr id="9" name="TextBox 8">
            <a:extLst>
              <a:ext uri="{FF2B5EF4-FFF2-40B4-BE49-F238E27FC236}">
                <a16:creationId xmlns:a16="http://schemas.microsoft.com/office/drawing/2014/main" id="{94AC77B0-5A18-48D6-8129-388AD75BA706}"/>
              </a:ext>
            </a:extLst>
          </p:cNvPr>
          <p:cNvSpPr txBox="1"/>
          <p:nvPr/>
        </p:nvSpPr>
        <p:spPr>
          <a:xfrm>
            <a:off x="249478" y="776023"/>
            <a:ext cx="2068155" cy="430887"/>
          </a:xfrm>
          <a:prstGeom prst="rect">
            <a:avLst/>
          </a:prstGeom>
          <a:noFill/>
        </p:spPr>
        <p:txBody>
          <a:bodyPr wrap="square" rtlCol="0">
            <a:spAutoFit/>
          </a:bodyPr>
          <a:lstStyle/>
          <a:p>
            <a:r>
              <a:rPr lang="en-GB" sz="1100"/>
              <a:t>-gene</a:t>
            </a:r>
          </a:p>
          <a:p>
            <a:r>
              <a:rPr lang="en-GB" sz="1100"/>
              <a:t>-gamete</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801215" y="778529"/>
            <a:ext cx="2068155" cy="430887"/>
          </a:xfrm>
          <a:prstGeom prst="rect">
            <a:avLst/>
          </a:prstGeom>
          <a:noFill/>
        </p:spPr>
        <p:txBody>
          <a:bodyPr wrap="square" rtlCol="0">
            <a:spAutoFit/>
          </a:bodyPr>
          <a:lstStyle/>
          <a:p>
            <a:r>
              <a:rPr lang="en-GB" sz="1100"/>
              <a:t>-nucleotide</a:t>
            </a:r>
          </a:p>
          <a:p>
            <a:r>
              <a:rPr lang="en-GB" sz="1100"/>
              <a:t>- dominant</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455412" y="753400"/>
            <a:ext cx="2068155" cy="430887"/>
          </a:xfrm>
          <a:prstGeom prst="rect">
            <a:avLst/>
          </a:prstGeom>
          <a:noFill/>
        </p:spPr>
        <p:txBody>
          <a:bodyPr wrap="square" rtlCol="0">
            <a:spAutoFit/>
          </a:bodyPr>
          <a:lstStyle/>
          <a:p>
            <a:r>
              <a:rPr lang="en-GB" sz="1100"/>
              <a:t>-meiosis</a:t>
            </a:r>
          </a:p>
          <a:p>
            <a:r>
              <a:rPr lang="en-GB" sz="1100"/>
              <a:t>-recessive</a:t>
            </a:r>
          </a:p>
        </p:txBody>
      </p:sp>
      <p:sp>
        <p:nvSpPr>
          <p:cNvPr id="27" name="TextBox 26">
            <a:extLst>
              <a:ext uri="{FF2B5EF4-FFF2-40B4-BE49-F238E27FC236}">
                <a16:creationId xmlns:a16="http://schemas.microsoft.com/office/drawing/2014/main" id="{259D7DAF-E4ED-4582-819F-3AF7BFB9B03F}"/>
              </a:ext>
            </a:extLst>
          </p:cNvPr>
          <p:cNvSpPr txBox="1"/>
          <p:nvPr/>
        </p:nvSpPr>
        <p:spPr>
          <a:xfrm>
            <a:off x="5039323" y="753400"/>
            <a:ext cx="2068155" cy="430887"/>
          </a:xfrm>
          <a:prstGeom prst="rect">
            <a:avLst/>
          </a:prstGeom>
          <a:noFill/>
        </p:spPr>
        <p:txBody>
          <a:bodyPr wrap="square" rtlCol="0">
            <a:spAutoFit/>
          </a:bodyPr>
          <a:lstStyle/>
          <a:p>
            <a:r>
              <a:rPr lang="en-GB" sz="1100"/>
              <a:t>-genome</a:t>
            </a:r>
          </a:p>
          <a:p>
            <a:r>
              <a:rPr lang="en-GB" sz="1100"/>
              <a:t>-fertilisation</a:t>
            </a:r>
          </a:p>
        </p:txBody>
      </p:sp>
      <p:sp>
        <p:nvSpPr>
          <p:cNvPr id="2" name="Rectangle 1">
            <a:extLst>
              <a:ext uri="{FF2B5EF4-FFF2-40B4-BE49-F238E27FC236}">
                <a16:creationId xmlns:a16="http://schemas.microsoft.com/office/drawing/2014/main" id="{1AA27B4A-0FF1-45DD-B557-52C89AD07A77}"/>
              </a:ext>
            </a:extLst>
          </p:cNvPr>
          <p:cNvSpPr/>
          <p:nvPr/>
        </p:nvSpPr>
        <p:spPr>
          <a:xfrm>
            <a:off x="3212826" y="1713659"/>
            <a:ext cx="3645173" cy="1107996"/>
          </a:xfrm>
          <a:prstGeom prst="rect">
            <a:avLst/>
          </a:prstGeom>
        </p:spPr>
        <p:txBody>
          <a:bodyPr wrap="square">
            <a:spAutoFit/>
          </a:bodyPr>
          <a:lstStyle/>
          <a:p>
            <a:pPr marL="171450" indent="-171450" fontAlgn="base">
              <a:buFont typeface="Arial" panose="020B0604020202020204" pitchFamily="34" charset="0"/>
              <a:buChar char="•"/>
            </a:pPr>
            <a:r>
              <a:rPr lang="en-US" sz="1100">
                <a:solidFill>
                  <a:srgbClr val="000000"/>
                </a:solidFill>
                <a:latin typeface="Calibri" panose="020F0502020204030204" pitchFamily="34" charset="0"/>
              </a:rPr>
              <a:t>DNA is coiled into structures called chromosomes.​</a:t>
            </a:r>
            <a:endParaRPr lang="en-US" sz="1100">
              <a:solidFill>
                <a:srgbClr val="000000"/>
              </a:solidFill>
              <a:latin typeface="Segoe UI" panose="020B0502040204020203" pitchFamily="34" charset="0"/>
            </a:endParaRPr>
          </a:p>
          <a:p>
            <a:pPr marL="171450" indent="-171450" fontAlgn="base">
              <a:buFont typeface="Arial" panose="020B0604020202020204" pitchFamily="34" charset="0"/>
              <a:buChar char="•"/>
            </a:pPr>
            <a:r>
              <a:rPr lang="en-US" sz="1100">
                <a:solidFill>
                  <a:srgbClr val="000000"/>
                </a:solidFill>
                <a:latin typeface="Calibri" panose="020F0502020204030204" pitchFamily="34" charset="0"/>
              </a:rPr>
              <a:t>The chromosomes are found in the nucleus of each cell ​</a:t>
            </a:r>
            <a:endParaRPr lang="en-US" sz="1100">
              <a:solidFill>
                <a:srgbClr val="000000"/>
              </a:solidFill>
              <a:latin typeface="Segoe UI" panose="020B0502040204020203" pitchFamily="34" charset="0"/>
            </a:endParaRPr>
          </a:p>
          <a:p>
            <a:pPr marL="171450" indent="-171450" fontAlgn="base">
              <a:buFont typeface="Arial" panose="020B0604020202020204" pitchFamily="34" charset="0"/>
              <a:buChar char="•"/>
            </a:pPr>
            <a:r>
              <a:rPr lang="en-US" sz="1100">
                <a:solidFill>
                  <a:srgbClr val="000000"/>
                </a:solidFill>
                <a:latin typeface="Calibri" panose="020F0502020204030204" pitchFamily="34" charset="0"/>
              </a:rPr>
              <a:t>Human body cells contain 23 pairs (46)</a:t>
            </a:r>
          </a:p>
          <a:p>
            <a:pPr marL="171450" indent="-171450" fontAlgn="base">
              <a:buFont typeface="Arial" panose="020B0604020202020204" pitchFamily="34" charset="0"/>
              <a:buChar char="•"/>
            </a:pPr>
            <a:r>
              <a:rPr lang="en-GB" sz="1100">
                <a:solidFill>
                  <a:srgbClr val="000000"/>
                </a:solidFill>
                <a:latin typeface="Calibri" panose="020F0502020204030204" pitchFamily="34" charset="0"/>
              </a:rPr>
              <a:t>An organisms complete set of genetic information is called its genome.</a:t>
            </a:r>
            <a:endParaRPr lang="en-US" sz="1100" b="0" i="0">
              <a:solidFill>
                <a:srgbClr val="000000"/>
              </a:solidFill>
              <a:effectLst/>
              <a:latin typeface="Calibri" panose="020F0502020204030204" pitchFamily="34" charset="0"/>
            </a:endParaRPr>
          </a:p>
          <a:p>
            <a:pPr marL="171450" indent="-171450" fontAlgn="base">
              <a:buFont typeface="Arial" panose="020B0604020202020204" pitchFamily="34" charset="0"/>
              <a:buChar char="•"/>
            </a:pPr>
            <a:r>
              <a:rPr lang="en-US" sz="1100">
                <a:solidFill>
                  <a:srgbClr val="000000"/>
                </a:solidFill>
                <a:latin typeface="Calibri" panose="020F0502020204030204" pitchFamily="34" charset="0"/>
              </a:rPr>
              <a:t>Genes are short sections of DNA which code for proteins</a:t>
            </a:r>
            <a:endParaRPr lang="en-US" sz="1100" b="0" i="0">
              <a:solidFill>
                <a:srgbClr val="000000"/>
              </a:solidFill>
              <a:effectLst/>
              <a:latin typeface="Segoe UI" panose="020B0502040204020203" pitchFamily="34" charset="0"/>
            </a:endParaRPr>
          </a:p>
        </p:txBody>
      </p:sp>
      <p:pic>
        <p:nvPicPr>
          <p:cNvPr id="1028" name="Picture 4">
            <a:extLst>
              <a:ext uri="{FF2B5EF4-FFF2-40B4-BE49-F238E27FC236}">
                <a16:creationId xmlns:a16="http://schemas.microsoft.com/office/drawing/2014/main" id="{363C4ABB-BC54-4C58-BCFB-38DB22EC8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8299"/>
            <a:ext cx="3212827" cy="13797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731CB64-53E3-4FBB-A133-7365D59855F8}"/>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992320" y="2960352"/>
            <a:ext cx="1783076" cy="14525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9201EE9-054A-49A6-A6CD-5E263326335D}"/>
              </a:ext>
            </a:extLst>
          </p:cNvPr>
          <p:cNvSpPr/>
          <p:nvPr/>
        </p:nvSpPr>
        <p:spPr>
          <a:xfrm>
            <a:off x="-3" y="3138609"/>
            <a:ext cx="5250183" cy="769441"/>
          </a:xfrm>
          <a:prstGeom prst="rect">
            <a:avLst/>
          </a:prstGeom>
        </p:spPr>
        <p:txBody>
          <a:bodyPr wrap="square">
            <a:spAutoFit/>
          </a:bodyPr>
          <a:lstStyle/>
          <a:p>
            <a:r>
              <a:rPr lang="en-GB" sz="1100">
                <a:solidFill>
                  <a:srgbClr val="000000"/>
                </a:solidFill>
                <a:latin typeface="Calibri" panose="020F0502020204030204" pitchFamily="34" charset="0"/>
              </a:rPr>
              <a:t>This is a DNA nucleotide (monomer). They join together to form DNA (polymer)</a:t>
            </a:r>
            <a:endParaRPr lang="en-GB" sz="1100"/>
          </a:p>
          <a:p>
            <a:r>
              <a:rPr lang="en-GB" sz="1100">
                <a:latin typeface="Calibri" panose="020F0502020204030204" pitchFamily="34" charset="0"/>
              </a:rPr>
              <a:t>DNA is a very long polymer. There are sections of DNA called genes which code for specific proteins. These proteins are constructed by a series of amino acids. Each amino acid is coded for by 3 DNA bases.</a:t>
            </a:r>
            <a:r>
              <a:rPr lang="en-GB" sz="1100">
                <a:solidFill>
                  <a:srgbClr val="000000"/>
                </a:solidFill>
                <a:latin typeface="Calibri" panose="020F0502020204030204" pitchFamily="34" charset="0"/>
              </a:rPr>
              <a:t> ​</a:t>
            </a:r>
            <a:endParaRPr lang="en-GB" sz="1100"/>
          </a:p>
        </p:txBody>
      </p:sp>
      <p:pic>
        <p:nvPicPr>
          <p:cNvPr id="7" name="Picture 6">
            <a:extLst>
              <a:ext uri="{FF2B5EF4-FFF2-40B4-BE49-F238E27FC236}">
                <a16:creationId xmlns:a16="http://schemas.microsoft.com/office/drawing/2014/main" id="{A4E9ACE8-DEB8-4471-8177-DF5EAE621790}"/>
              </a:ext>
            </a:extLst>
          </p:cNvPr>
          <p:cNvPicPr>
            <a:picLocks noChangeAspect="1"/>
          </p:cNvPicPr>
          <p:nvPr/>
        </p:nvPicPr>
        <p:blipFill rotWithShape="1">
          <a:blip r:embed="rId4"/>
          <a:srcRect l="61031" t="19667" r="8111" b="11167"/>
          <a:stretch/>
        </p:blipFill>
        <p:spPr>
          <a:xfrm>
            <a:off x="19788" y="4517305"/>
            <a:ext cx="3514258" cy="5251337"/>
          </a:xfrm>
          <a:prstGeom prst="rect">
            <a:avLst/>
          </a:prstGeom>
        </p:spPr>
      </p:pic>
      <p:sp>
        <p:nvSpPr>
          <p:cNvPr id="10" name="Rectangle 9">
            <a:extLst>
              <a:ext uri="{FF2B5EF4-FFF2-40B4-BE49-F238E27FC236}">
                <a16:creationId xmlns:a16="http://schemas.microsoft.com/office/drawing/2014/main" id="{E29C22C8-4170-4B9F-A508-5DD557CAC82E}"/>
              </a:ext>
            </a:extLst>
          </p:cNvPr>
          <p:cNvSpPr/>
          <p:nvPr/>
        </p:nvSpPr>
        <p:spPr>
          <a:xfrm>
            <a:off x="13704" y="3985919"/>
            <a:ext cx="4978616" cy="6001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1100">
                <a:solidFill>
                  <a:srgbClr val="000000"/>
                </a:solidFill>
                <a:latin typeface="Calibri" panose="020F0502020204030204" pitchFamily="34" charset="0"/>
              </a:rPr>
              <a:t>The Human Genome Project (HGP) was an international scientific research project with the goal of determining the sequence of chemical base pairs which make up all of human DNA: </a:t>
            </a:r>
            <a:r>
              <a:rPr lang="en-GB" sz="1100" b="1">
                <a:solidFill>
                  <a:srgbClr val="000000"/>
                </a:solidFill>
                <a:latin typeface="Calibri" panose="020F0502020204030204" pitchFamily="34" charset="0"/>
              </a:rPr>
              <a:t>over 3 billion base pairs long!</a:t>
            </a:r>
            <a:endParaRPr lang="en-GB" sz="1100"/>
          </a:p>
        </p:txBody>
      </p:sp>
      <p:sp>
        <p:nvSpPr>
          <p:cNvPr id="15" name="Rectangle 15">
            <a:extLst>
              <a:ext uri="{FF2B5EF4-FFF2-40B4-BE49-F238E27FC236}">
                <a16:creationId xmlns:a16="http://schemas.microsoft.com/office/drawing/2014/main" id="{5A922473-830A-4315-BBB3-9473DB3629DD}"/>
              </a:ext>
            </a:extLst>
          </p:cNvPr>
          <p:cNvSpPr>
            <a:spLocks noChangeArrowheads="1"/>
          </p:cNvSpPr>
          <p:nvPr/>
        </p:nvSpPr>
        <p:spPr bwMode="auto">
          <a:xfrm>
            <a:off x="1925638" y="263683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7" name="Picture 16">
            <a:extLst>
              <a:ext uri="{FF2B5EF4-FFF2-40B4-BE49-F238E27FC236}">
                <a16:creationId xmlns:a16="http://schemas.microsoft.com/office/drawing/2014/main" id="{F4E77002-B30C-4A5B-A667-9EF0DC2C38EF}"/>
              </a:ext>
            </a:extLst>
          </p:cNvPr>
          <p:cNvPicPr>
            <a:picLocks noChangeAspect="1"/>
          </p:cNvPicPr>
          <p:nvPr/>
        </p:nvPicPr>
        <p:blipFill rotWithShape="1">
          <a:blip r:embed="rId5"/>
          <a:srcRect l="9111" t="34077" r="51778" b="10667"/>
          <a:stretch/>
        </p:blipFill>
        <p:spPr>
          <a:xfrm>
            <a:off x="3397579" y="4663952"/>
            <a:ext cx="3440633" cy="3240622"/>
          </a:xfrm>
          <a:prstGeom prst="rect">
            <a:avLst/>
          </a:prstGeom>
        </p:spPr>
      </p:pic>
      <p:pic>
        <p:nvPicPr>
          <p:cNvPr id="21" name="Picture 20">
            <a:extLst>
              <a:ext uri="{FF2B5EF4-FFF2-40B4-BE49-F238E27FC236}">
                <a16:creationId xmlns:a16="http://schemas.microsoft.com/office/drawing/2014/main" id="{6939383C-4528-4368-8699-FE99D3C18869}"/>
              </a:ext>
            </a:extLst>
          </p:cNvPr>
          <p:cNvPicPr>
            <a:picLocks noChangeAspect="1"/>
          </p:cNvPicPr>
          <p:nvPr/>
        </p:nvPicPr>
        <p:blipFill>
          <a:blip r:embed="rId6"/>
          <a:stretch>
            <a:fillRect/>
          </a:stretch>
        </p:blipFill>
        <p:spPr>
          <a:xfrm>
            <a:off x="3461623" y="7971017"/>
            <a:ext cx="3376589" cy="1875494"/>
          </a:xfrm>
          <a:prstGeom prst="rect">
            <a:avLst/>
          </a:prstGeom>
        </p:spPr>
      </p:pic>
    </p:spTree>
    <p:extLst>
      <p:ext uri="{BB962C8B-B14F-4D97-AF65-F5344CB8AC3E}">
        <p14:creationId xmlns:p14="http://schemas.microsoft.com/office/powerpoint/2010/main" val="114958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5B802B-76F5-4D1C-AA19-0ACBDA807420}"/>
              </a:ext>
            </a:extLst>
          </p:cNvPr>
          <p:cNvSpPr/>
          <p:nvPr/>
        </p:nvSpPr>
        <p:spPr>
          <a:xfrm>
            <a:off x="1" y="1185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rPr>
              <a:t>Meiosis and Variation  </a:t>
            </a:r>
          </a:p>
        </p:txBody>
      </p:sp>
      <p:pic>
        <p:nvPicPr>
          <p:cNvPr id="16" name="Picture 14">
            <a:extLst>
              <a:ext uri="{FF2B5EF4-FFF2-40B4-BE49-F238E27FC236}">
                <a16:creationId xmlns:a16="http://schemas.microsoft.com/office/drawing/2014/main" id="{C6772CCD-A736-45B4-958D-221721F5933D}"/>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 y="348836"/>
            <a:ext cx="4049476" cy="29811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Table 16">
            <a:extLst>
              <a:ext uri="{FF2B5EF4-FFF2-40B4-BE49-F238E27FC236}">
                <a16:creationId xmlns:a16="http://schemas.microsoft.com/office/drawing/2014/main" id="{DA21E0AB-1DF9-4AF9-B95E-5EEF36079979}"/>
              </a:ext>
            </a:extLst>
          </p:cNvPr>
          <p:cNvGraphicFramePr>
            <a:graphicFrameLocks noGrp="1"/>
          </p:cNvGraphicFramePr>
          <p:nvPr/>
        </p:nvGraphicFramePr>
        <p:xfrm>
          <a:off x="26670" y="3365874"/>
          <a:ext cx="6804660" cy="1690033"/>
        </p:xfrm>
        <a:graphic>
          <a:graphicData uri="http://schemas.openxmlformats.org/drawingml/2006/table">
            <a:tbl>
              <a:tblPr>
                <a:tableStyleId>{5940675A-B579-460E-94D1-54222C63F5DA}</a:tableStyleId>
              </a:tblPr>
              <a:tblGrid>
                <a:gridCol w="2268220">
                  <a:extLst>
                    <a:ext uri="{9D8B030D-6E8A-4147-A177-3AD203B41FA5}">
                      <a16:colId xmlns:a16="http://schemas.microsoft.com/office/drawing/2014/main" val="277204142"/>
                    </a:ext>
                  </a:extLst>
                </a:gridCol>
                <a:gridCol w="2268220">
                  <a:extLst>
                    <a:ext uri="{9D8B030D-6E8A-4147-A177-3AD203B41FA5}">
                      <a16:colId xmlns:a16="http://schemas.microsoft.com/office/drawing/2014/main" val="4110605296"/>
                    </a:ext>
                  </a:extLst>
                </a:gridCol>
                <a:gridCol w="2268220">
                  <a:extLst>
                    <a:ext uri="{9D8B030D-6E8A-4147-A177-3AD203B41FA5}">
                      <a16:colId xmlns:a16="http://schemas.microsoft.com/office/drawing/2014/main" val="3536266177"/>
                    </a:ext>
                  </a:extLst>
                </a:gridCol>
              </a:tblGrid>
              <a:tr h="193621">
                <a:tc>
                  <a:txBody>
                    <a:bodyPr/>
                    <a:lstStyle/>
                    <a:p>
                      <a:pPr algn="l" fontAlgn="auto"/>
                      <a:r>
                        <a:rPr lang="en-GB" sz="1050">
                          <a:effectLst/>
                        </a:rPr>
                        <a:t>​</a:t>
                      </a:r>
                      <a:endParaRPr lang="en-GB" sz="1050" b="1" i="0">
                        <a:solidFill>
                          <a:srgbClr val="FFFFFF"/>
                        </a:solidFill>
                        <a:effectLst/>
                        <a:latin typeface="Comic Sans MS" panose="030F0702030302020204" pitchFamily="66" charset="0"/>
                      </a:endParaRPr>
                    </a:p>
                  </a:txBody>
                  <a:tcPr marL="55131" marR="55131" marT="27565" marB="27565"/>
                </a:tc>
                <a:tc>
                  <a:txBody>
                    <a:bodyPr/>
                    <a:lstStyle/>
                    <a:p>
                      <a:pPr algn="ctr" fontAlgn="base"/>
                      <a:r>
                        <a:rPr lang="en-GB" sz="1050" b="1">
                          <a:effectLst/>
                        </a:rPr>
                        <a:t>Mitosis​</a:t>
                      </a:r>
                      <a:endParaRPr lang="en-GB" sz="1050" b="1" i="0">
                        <a:solidFill>
                          <a:srgbClr val="FFFFFF"/>
                        </a:solidFill>
                        <a:effectLst/>
                      </a:endParaRPr>
                    </a:p>
                  </a:txBody>
                  <a:tcPr marL="55131" marR="55131" marT="27565" marB="27565"/>
                </a:tc>
                <a:tc>
                  <a:txBody>
                    <a:bodyPr/>
                    <a:lstStyle/>
                    <a:p>
                      <a:pPr algn="ctr" fontAlgn="base"/>
                      <a:r>
                        <a:rPr lang="en-GB" sz="1050" b="1">
                          <a:effectLst/>
                        </a:rPr>
                        <a:t>Meiosis​</a:t>
                      </a:r>
                      <a:endParaRPr lang="en-GB" sz="1050" b="1" i="0">
                        <a:solidFill>
                          <a:srgbClr val="FFFFFF"/>
                        </a:solidFill>
                        <a:effectLst/>
                      </a:endParaRPr>
                    </a:p>
                  </a:txBody>
                  <a:tcPr marL="55131" marR="55131" marT="27565" marB="27565"/>
                </a:tc>
                <a:extLst>
                  <a:ext uri="{0D108BD9-81ED-4DB2-BD59-A6C34878D82A}">
                    <a16:rowId xmlns:a16="http://schemas.microsoft.com/office/drawing/2014/main" val="3234093533"/>
                  </a:ext>
                </a:extLst>
              </a:tr>
              <a:tr h="198373">
                <a:tc>
                  <a:txBody>
                    <a:bodyPr/>
                    <a:lstStyle/>
                    <a:p>
                      <a:pPr algn="l" fontAlgn="base"/>
                      <a:r>
                        <a:rPr lang="en-GB" sz="1050" b="1">
                          <a:effectLst/>
                        </a:rPr>
                        <a:t>How many cell divisions are there?​</a:t>
                      </a:r>
                      <a:endParaRPr lang="en-GB" sz="1050" b="1" i="0">
                        <a:solidFill>
                          <a:srgbClr val="000000"/>
                        </a:solidFill>
                        <a:effectLst/>
                      </a:endParaRPr>
                    </a:p>
                  </a:txBody>
                  <a:tcPr marL="55131" marR="55131" marT="27565" marB="27565"/>
                </a:tc>
                <a:tc>
                  <a:txBody>
                    <a:bodyPr/>
                    <a:lstStyle/>
                    <a:p>
                      <a:pPr algn="l" fontAlgn="base"/>
                      <a:r>
                        <a:rPr lang="en-GB" sz="1050">
                          <a:effectLst/>
                        </a:rPr>
                        <a:t>The cell divide once​</a:t>
                      </a:r>
                      <a:endParaRPr lang="en-GB" sz="1050" b="0" i="0">
                        <a:solidFill>
                          <a:srgbClr val="000000"/>
                        </a:solidFill>
                        <a:effectLst/>
                      </a:endParaRPr>
                    </a:p>
                  </a:txBody>
                  <a:tcPr marL="55131" marR="55131" marT="27565" marB="27565"/>
                </a:tc>
                <a:tc>
                  <a:txBody>
                    <a:bodyPr/>
                    <a:lstStyle/>
                    <a:p>
                      <a:pPr algn="l" fontAlgn="base"/>
                      <a:r>
                        <a:rPr lang="en-GB" sz="1050">
                          <a:effectLst/>
                        </a:rPr>
                        <a:t>The celldivides twice​</a:t>
                      </a:r>
                      <a:endParaRPr lang="en-GB" sz="1050" b="0" i="0">
                        <a:solidFill>
                          <a:srgbClr val="000000"/>
                        </a:solidFill>
                        <a:effectLst/>
                      </a:endParaRPr>
                    </a:p>
                  </a:txBody>
                  <a:tcPr marL="55131" marR="55131" marT="27565" marB="27565"/>
                </a:tc>
                <a:extLst>
                  <a:ext uri="{0D108BD9-81ED-4DB2-BD59-A6C34878D82A}">
                    <a16:rowId xmlns:a16="http://schemas.microsoft.com/office/drawing/2014/main" val="2234589099"/>
                  </a:ext>
                </a:extLst>
              </a:tr>
              <a:tr h="201675">
                <a:tc>
                  <a:txBody>
                    <a:bodyPr/>
                    <a:lstStyle/>
                    <a:p>
                      <a:pPr algn="l" fontAlgn="base"/>
                      <a:r>
                        <a:rPr lang="en-GB" sz="1050" b="1">
                          <a:effectLst/>
                        </a:rPr>
                        <a:t>How many cellsproduced​</a:t>
                      </a:r>
                      <a:endParaRPr lang="en-GB" sz="1050" b="1" i="0">
                        <a:solidFill>
                          <a:srgbClr val="000000"/>
                        </a:solidFill>
                        <a:effectLst/>
                      </a:endParaRPr>
                    </a:p>
                  </a:txBody>
                  <a:tcPr marL="55131" marR="55131" marT="27565" marB="27565"/>
                </a:tc>
                <a:tc>
                  <a:txBody>
                    <a:bodyPr/>
                    <a:lstStyle/>
                    <a:p>
                      <a:pPr algn="l" fontAlgn="base"/>
                      <a:r>
                        <a:rPr lang="en-GB" sz="1050">
                          <a:effectLst/>
                        </a:rPr>
                        <a:t>2​</a:t>
                      </a:r>
                      <a:endParaRPr lang="en-GB" sz="1050" b="0" i="0">
                        <a:solidFill>
                          <a:srgbClr val="000000"/>
                        </a:solidFill>
                        <a:effectLst/>
                      </a:endParaRPr>
                    </a:p>
                  </a:txBody>
                  <a:tcPr marL="55131" marR="55131" marT="27565" marB="27565"/>
                </a:tc>
                <a:tc>
                  <a:txBody>
                    <a:bodyPr/>
                    <a:lstStyle/>
                    <a:p>
                      <a:pPr algn="l" fontAlgn="base"/>
                      <a:r>
                        <a:rPr lang="en-GB" sz="1050">
                          <a:effectLst/>
                        </a:rPr>
                        <a:t>4​</a:t>
                      </a:r>
                      <a:endParaRPr lang="en-GB" sz="1050" b="0" i="0">
                        <a:solidFill>
                          <a:srgbClr val="000000"/>
                        </a:solidFill>
                        <a:effectLst/>
                      </a:endParaRPr>
                    </a:p>
                  </a:txBody>
                  <a:tcPr marL="55131" marR="55131" marT="27565" marB="27565"/>
                </a:tc>
                <a:extLst>
                  <a:ext uri="{0D108BD9-81ED-4DB2-BD59-A6C34878D82A}">
                    <a16:rowId xmlns:a16="http://schemas.microsoft.com/office/drawing/2014/main" val="2426340149"/>
                  </a:ext>
                </a:extLst>
              </a:tr>
              <a:tr h="345573">
                <a:tc>
                  <a:txBody>
                    <a:bodyPr/>
                    <a:lstStyle/>
                    <a:p>
                      <a:pPr algn="l" fontAlgn="base"/>
                      <a:r>
                        <a:rPr lang="en-GB" sz="1050" b="1">
                          <a:effectLst/>
                        </a:rPr>
                        <a:t>How many chromosomes does it have?​</a:t>
                      </a:r>
                      <a:endParaRPr lang="en-GB" sz="1050" b="1" i="0">
                        <a:solidFill>
                          <a:srgbClr val="000000"/>
                        </a:solidFill>
                        <a:effectLst/>
                      </a:endParaRPr>
                    </a:p>
                  </a:txBody>
                  <a:tcPr marL="55131" marR="55131" marT="27565" marB="27565"/>
                </a:tc>
                <a:tc>
                  <a:txBody>
                    <a:bodyPr/>
                    <a:lstStyle/>
                    <a:p>
                      <a:pPr algn="l" fontAlgn="base"/>
                      <a:r>
                        <a:rPr lang="en-GB" sz="1050">
                          <a:effectLst/>
                        </a:rPr>
                        <a:t>46 chromosomes– the same number </a:t>
                      </a:r>
                      <a:r>
                        <a:rPr lang="en-GB" sz="1050" err="1">
                          <a:effectLst/>
                        </a:rPr>
                        <a:t>asthe</a:t>
                      </a:r>
                      <a:r>
                        <a:rPr lang="en-GB" sz="1050">
                          <a:effectLst/>
                        </a:rPr>
                        <a:t> original cell​</a:t>
                      </a:r>
                      <a:endParaRPr lang="en-GB" sz="1050" b="0" i="0">
                        <a:solidFill>
                          <a:srgbClr val="000000"/>
                        </a:solidFill>
                        <a:effectLst/>
                      </a:endParaRPr>
                    </a:p>
                  </a:txBody>
                  <a:tcPr marL="55131" marR="55131" marT="27565" marB="27565"/>
                </a:tc>
                <a:tc>
                  <a:txBody>
                    <a:bodyPr/>
                    <a:lstStyle/>
                    <a:p>
                      <a:pPr algn="l" fontAlgn="base"/>
                      <a:r>
                        <a:rPr lang="en-GB" sz="1050">
                          <a:effectLst/>
                        </a:rPr>
                        <a:t>23 chromosome – half the number ofchromosomes as theoriginal cell ​</a:t>
                      </a:r>
                      <a:endParaRPr lang="en-GB" sz="1050" b="0" i="0">
                        <a:solidFill>
                          <a:srgbClr val="000000"/>
                        </a:solidFill>
                        <a:effectLst/>
                      </a:endParaRPr>
                    </a:p>
                  </a:txBody>
                  <a:tcPr marL="55131" marR="55131" marT="27565" marB="27565"/>
                </a:tc>
                <a:extLst>
                  <a:ext uri="{0D108BD9-81ED-4DB2-BD59-A6C34878D82A}">
                    <a16:rowId xmlns:a16="http://schemas.microsoft.com/office/drawing/2014/main" val="2264646344"/>
                  </a:ext>
                </a:extLst>
              </a:tr>
              <a:tr h="193621">
                <a:tc>
                  <a:txBody>
                    <a:bodyPr/>
                    <a:lstStyle/>
                    <a:p>
                      <a:pPr algn="l" fontAlgn="base"/>
                      <a:r>
                        <a:rPr lang="en-GB" sz="1050" b="1">
                          <a:effectLst/>
                        </a:rPr>
                        <a:t>When is used for?​</a:t>
                      </a:r>
                      <a:endParaRPr lang="en-GB" sz="1050" b="1" i="0">
                        <a:solidFill>
                          <a:srgbClr val="000000"/>
                        </a:solidFill>
                        <a:effectLst/>
                      </a:endParaRPr>
                    </a:p>
                  </a:txBody>
                  <a:tcPr marL="55131" marR="55131" marT="27565" marB="27565"/>
                </a:tc>
                <a:tc>
                  <a:txBody>
                    <a:bodyPr/>
                    <a:lstStyle/>
                    <a:p>
                      <a:pPr algn="l" fontAlgn="base"/>
                      <a:r>
                        <a:rPr lang="en-GB" sz="1050">
                          <a:effectLst/>
                        </a:rPr>
                        <a:t>To make newbody cells​</a:t>
                      </a:r>
                      <a:endParaRPr lang="en-GB" sz="1050" b="0" i="0">
                        <a:solidFill>
                          <a:srgbClr val="000000"/>
                        </a:solidFill>
                        <a:effectLst/>
                      </a:endParaRPr>
                    </a:p>
                  </a:txBody>
                  <a:tcPr marL="55131" marR="55131" marT="27565" marB="27565"/>
                </a:tc>
                <a:tc>
                  <a:txBody>
                    <a:bodyPr/>
                    <a:lstStyle/>
                    <a:p>
                      <a:pPr algn="l" fontAlgn="base"/>
                      <a:r>
                        <a:rPr lang="en-GB" sz="1050">
                          <a:effectLst/>
                        </a:rPr>
                        <a:t>To make gametes (sperm and eggs)</a:t>
                      </a:r>
                      <a:endParaRPr lang="en-GB" sz="1050" b="0" i="0">
                        <a:solidFill>
                          <a:srgbClr val="000000"/>
                        </a:solidFill>
                        <a:effectLst/>
                      </a:endParaRPr>
                    </a:p>
                  </a:txBody>
                  <a:tcPr marL="55131" marR="55131" marT="27565" marB="27565"/>
                </a:tc>
                <a:extLst>
                  <a:ext uri="{0D108BD9-81ED-4DB2-BD59-A6C34878D82A}">
                    <a16:rowId xmlns:a16="http://schemas.microsoft.com/office/drawing/2014/main" val="2489841724"/>
                  </a:ext>
                </a:extLst>
              </a:tr>
              <a:tr h="454263">
                <a:tc>
                  <a:txBody>
                    <a:bodyPr/>
                    <a:lstStyle/>
                    <a:p>
                      <a:pPr algn="l" fontAlgn="base"/>
                      <a:r>
                        <a:rPr lang="en-GB" sz="1050" b="1">
                          <a:effectLst/>
                        </a:rPr>
                        <a:t>Where in the body does it happen?​</a:t>
                      </a:r>
                      <a:endParaRPr lang="en-GB" sz="1050" b="1" i="0">
                        <a:solidFill>
                          <a:srgbClr val="000000"/>
                        </a:solidFill>
                        <a:effectLst/>
                      </a:endParaRPr>
                    </a:p>
                  </a:txBody>
                  <a:tcPr marL="55131" marR="55131" marT="27565" marB="27565"/>
                </a:tc>
                <a:tc>
                  <a:txBody>
                    <a:bodyPr/>
                    <a:lstStyle/>
                    <a:p>
                      <a:pPr algn="l" fontAlgn="base"/>
                      <a:r>
                        <a:rPr lang="en-GB" sz="1050">
                          <a:effectLst/>
                        </a:rPr>
                        <a:t>It happens in all parts of the body ​</a:t>
                      </a:r>
                      <a:endParaRPr lang="en-GB" sz="1050" b="0" i="0">
                        <a:solidFill>
                          <a:srgbClr val="000000"/>
                        </a:solidFill>
                        <a:effectLst/>
                      </a:endParaRPr>
                    </a:p>
                  </a:txBody>
                  <a:tcPr marL="55131" marR="55131" marT="27565" marB="27565"/>
                </a:tc>
                <a:tc>
                  <a:txBody>
                    <a:bodyPr/>
                    <a:lstStyle/>
                    <a:p>
                      <a:pPr algn="l" fontAlgn="base"/>
                      <a:r>
                        <a:rPr lang="en-GB" sz="1050">
                          <a:effectLst/>
                        </a:rPr>
                        <a:t>It happens only in the testes and ovaries ​</a:t>
                      </a:r>
                      <a:endParaRPr lang="en-GB" sz="1050" b="0" i="0">
                        <a:solidFill>
                          <a:srgbClr val="000000"/>
                        </a:solidFill>
                        <a:effectLst/>
                      </a:endParaRPr>
                    </a:p>
                  </a:txBody>
                  <a:tcPr marL="55131" marR="55131" marT="27565" marB="27565"/>
                </a:tc>
                <a:extLst>
                  <a:ext uri="{0D108BD9-81ED-4DB2-BD59-A6C34878D82A}">
                    <a16:rowId xmlns:a16="http://schemas.microsoft.com/office/drawing/2014/main" val="2050986049"/>
                  </a:ext>
                </a:extLst>
              </a:tr>
            </a:tbl>
          </a:graphicData>
        </a:graphic>
      </p:graphicFrame>
      <p:sp>
        <p:nvSpPr>
          <p:cNvPr id="18" name="Rectangle 15">
            <a:extLst>
              <a:ext uri="{FF2B5EF4-FFF2-40B4-BE49-F238E27FC236}">
                <a16:creationId xmlns:a16="http://schemas.microsoft.com/office/drawing/2014/main" id="{6FFC5C8B-8F16-4289-A1BA-B8F431D5408A}"/>
              </a:ext>
            </a:extLst>
          </p:cNvPr>
          <p:cNvSpPr>
            <a:spLocks noChangeArrowheads="1"/>
          </p:cNvSpPr>
          <p:nvPr/>
        </p:nvSpPr>
        <p:spPr bwMode="auto">
          <a:xfrm>
            <a:off x="1925638" y="263683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Rectangle 18">
            <a:extLst>
              <a:ext uri="{FF2B5EF4-FFF2-40B4-BE49-F238E27FC236}">
                <a16:creationId xmlns:a16="http://schemas.microsoft.com/office/drawing/2014/main" id="{6582B18B-D10C-465E-9EDA-3CC94EB04279}"/>
              </a:ext>
            </a:extLst>
          </p:cNvPr>
          <p:cNvSpPr/>
          <p:nvPr/>
        </p:nvSpPr>
        <p:spPr>
          <a:xfrm>
            <a:off x="4031835" y="334961"/>
            <a:ext cx="2826165" cy="1446550"/>
          </a:xfrm>
          <a:prstGeom prst="rect">
            <a:avLst/>
          </a:prstGeom>
        </p:spPr>
        <p:txBody>
          <a:bodyPr wrap="square">
            <a:spAutoFit/>
          </a:bodyPr>
          <a:lstStyle/>
          <a:p>
            <a:pPr fontAlgn="base"/>
            <a:r>
              <a:rPr lang="en-GB" sz="1100">
                <a:solidFill>
                  <a:srgbClr val="000000"/>
                </a:solidFill>
                <a:latin typeface="Calibri" panose="020F0502020204030204" pitchFamily="34" charset="0"/>
              </a:rPr>
              <a:t>Before the first cell division of meiosis, homologous chromosomes </a:t>
            </a:r>
            <a:r>
              <a:rPr lang="en-GB" sz="1100" b="1">
                <a:solidFill>
                  <a:srgbClr val="000000"/>
                </a:solidFill>
                <a:latin typeface="Calibri" panose="020F0502020204030204" pitchFamily="34" charset="0"/>
              </a:rPr>
              <a:t>exchange DNA by swapping sections. </a:t>
            </a:r>
            <a:r>
              <a:rPr lang="en-US" sz="1100">
                <a:solidFill>
                  <a:srgbClr val="000000"/>
                </a:solidFill>
                <a:latin typeface="Calibri" panose="020F0502020204030204" pitchFamily="34" charset="0"/>
              </a:rPr>
              <a:t>​</a:t>
            </a:r>
            <a:endParaRPr lang="en-US"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a:t>
            </a:r>
            <a:endParaRPr lang="en-GB"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This is called </a:t>
            </a:r>
            <a:r>
              <a:rPr lang="en-GB" sz="1100" b="1">
                <a:solidFill>
                  <a:srgbClr val="000000"/>
                </a:solidFill>
                <a:latin typeface="Calibri" panose="020F0502020204030204" pitchFamily="34" charset="0"/>
              </a:rPr>
              <a:t>crossing-over.</a:t>
            </a:r>
            <a:r>
              <a:rPr lang="en-US" sz="1100">
                <a:solidFill>
                  <a:srgbClr val="000000"/>
                </a:solidFill>
                <a:latin typeface="Calibri" panose="020F0502020204030204" pitchFamily="34" charset="0"/>
              </a:rPr>
              <a:t>​</a:t>
            </a:r>
            <a:endParaRPr lang="en-US"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a:t>
            </a:r>
            <a:endParaRPr lang="en-GB"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This creates </a:t>
            </a:r>
            <a:r>
              <a:rPr lang="en-GB" sz="1100" b="1">
                <a:solidFill>
                  <a:srgbClr val="000000"/>
                </a:solidFill>
                <a:latin typeface="Calibri" panose="020F0502020204030204" pitchFamily="34" charset="0"/>
              </a:rPr>
              <a:t>genetic variation </a:t>
            </a:r>
            <a:r>
              <a:rPr lang="en-GB" sz="1100">
                <a:solidFill>
                  <a:srgbClr val="000000"/>
                </a:solidFill>
                <a:latin typeface="Calibri" panose="020F0502020204030204" pitchFamily="34" charset="0"/>
              </a:rPr>
              <a:t>as </a:t>
            </a:r>
            <a:r>
              <a:rPr lang="en-GB" sz="1100" b="1">
                <a:solidFill>
                  <a:srgbClr val="000000"/>
                </a:solidFill>
                <a:latin typeface="Calibri" panose="020F0502020204030204" pitchFamily="34" charset="0"/>
              </a:rPr>
              <a:t>new combinations of genes</a:t>
            </a:r>
            <a:r>
              <a:rPr lang="en-GB" sz="1100">
                <a:solidFill>
                  <a:srgbClr val="000000"/>
                </a:solidFill>
                <a:latin typeface="Calibri" panose="020F0502020204030204" pitchFamily="34" charset="0"/>
              </a:rPr>
              <a:t> are made. </a:t>
            </a:r>
            <a:endParaRPr lang="en-US" sz="1100" b="0" i="0">
              <a:solidFill>
                <a:srgbClr val="000000"/>
              </a:solidFill>
              <a:effectLst/>
              <a:latin typeface="Segoe UI" panose="020B0502040204020203" pitchFamily="34" charset="0"/>
            </a:endParaRPr>
          </a:p>
        </p:txBody>
      </p:sp>
      <p:pic>
        <p:nvPicPr>
          <p:cNvPr id="2050" name="Picture 2">
            <a:extLst>
              <a:ext uri="{FF2B5EF4-FFF2-40B4-BE49-F238E27FC236}">
                <a16:creationId xmlns:a16="http://schemas.microsoft.com/office/drawing/2014/main" id="{FB89D450-9B06-412D-AB9E-51EE14794F46}"/>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200248" y="1701039"/>
            <a:ext cx="2506980" cy="1576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AB6489D-408E-4227-972C-DF0D13662F26}"/>
              </a:ext>
            </a:extLst>
          </p:cNvPr>
          <p:cNvPicPr>
            <a:picLocks noChangeAspect="1"/>
          </p:cNvPicPr>
          <p:nvPr/>
        </p:nvPicPr>
        <p:blipFill>
          <a:blip r:embed="rId4"/>
          <a:stretch>
            <a:fillRect/>
          </a:stretch>
        </p:blipFill>
        <p:spPr>
          <a:xfrm>
            <a:off x="3291216" y="5091841"/>
            <a:ext cx="3566784" cy="2918861"/>
          </a:xfrm>
          <a:prstGeom prst="rect">
            <a:avLst/>
          </a:prstGeom>
        </p:spPr>
      </p:pic>
      <p:pic>
        <p:nvPicPr>
          <p:cNvPr id="20" name="Picture 19">
            <a:extLst>
              <a:ext uri="{FF2B5EF4-FFF2-40B4-BE49-F238E27FC236}">
                <a16:creationId xmlns:a16="http://schemas.microsoft.com/office/drawing/2014/main" id="{3F21C5B3-FF90-4784-9EB3-F91F47A144B0}"/>
              </a:ext>
            </a:extLst>
          </p:cNvPr>
          <p:cNvPicPr>
            <a:picLocks noChangeAspect="1"/>
          </p:cNvPicPr>
          <p:nvPr/>
        </p:nvPicPr>
        <p:blipFill>
          <a:blip r:embed="rId5"/>
          <a:stretch>
            <a:fillRect/>
          </a:stretch>
        </p:blipFill>
        <p:spPr>
          <a:xfrm>
            <a:off x="-1" y="4944475"/>
            <a:ext cx="3443757" cy="4834883"/>
          </a:xfrm>
          <a:prstGeom prst="rect">
            <a:avLst/>
          </a:prstGeom>
        </p:spPr>
      </p:pic>
      <p:pic>
        <p:nvPicPr>
          <p:cNvPr id="22" name="Picture 21">
            <a:extLst>
              <a:ext uri="{FF2B5EF4-FFF2-40B4-BE49-F238E27FC236}">
                <a16:creationId xmlns:a16="http://schemas.microsoft.com/office/drawing/2014/main" id="{B5606A8E-B622-49BF-8EDA-4EAAFE1ABE70}"/>
              </a:ext>
            </a:extLst>
          </p:cNvPr>
          <p:cNvPicPr>
            <a:picLocks noChangeAspect="1"/>
          </p:cNvPicPr>
          <p:nvPr/>
        </p:nvPicPr>
        <p:blipFill>
          <a:blip r:embed="rId6"/>
          <a:stretch>
            <a:fillRect/>
          </a:stretch>
        </p:blipFill>
        <p:spPr>
          <a:xfrm>
            <a:off x="3443756" y="7703343"/>
            <a:ext cx="3566784" cy="2174333"/>
          </a:xfrm>
          <a:prstGeom prst="rect">
            <a:avLst/>
          </a:prstGeom>
        </p:spPr>
      </p:pic>
    </p:spTree>
    <p:extLst>
      <p:ext uri="{BB962C8B-B14F-4D97-AF65-F5344CB8AC3E}">
        <p14:creationId xmlns:p14="http://schemas.microsoft.com/office/powerpoint/2010/main" val="1478301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a:extLst>
              <a:ext uri="{FF2B5EF4-FFF2-40B4-BE49-F238E27FC236}">
                <a16:creationId xmlns:a16="http://schemas.microsoft.com/office/drawing/2014/main" id="{D07106A2-1655-4D80-838E-A4AFB23A6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759" y="2125226"/>
            <a:ext cx="2346241" cy="138765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rPr>
              <a:t>Inheritance and Genetic Disorders</a:t>
            </a:r>
          </a:p>
        </p:txBody>
      </p:sp>
      <p:sp>
        <p:nvSpPr>
          <p:cNvPr id="2" name="Rectangle 1">
            <a:extLst>
              <a:ext uri="{FF2B5EF4-FFF2-40B4-BE49-F238E27FC236}">
                <a16:creationId xmlns:a16="http://schemas.microsoft.com/office/drawing/2014/main" id="{7EF450E0-F740-4B12-A04D-4E25281EF292}"/>
              </a:ext>
            </a:extLst>
          </p:cNvPr>
          <p:cNvSpPr/>
          <p:nvPr/>
        </p:nvSpPr>
        <p:spPr>
          <a:xfrm>
            <a:off x="0" y="282380"/>
            <a:ext cx="5888334" cy="1954381"/>
          </a:xfrm>
          <a:prstGeom prst="rect">
            <a:avLst/>
          </a:prstGeom>
        </p:spPr>
        <p:txBody>
          <a:bodyPr wrap="square">
            <a:spAutoFit/>
          </a:bodyPr>
          <a:lstStyle/>
          <a:p>
            <a:pPr fontAlgn="base"/>
            <a:r>
              <a:rPr lang="en-GB" sz="1100">
                <a:solidFill>
                  <a:srgbClr val="000000"/>
                </a:solidFill>
                <a:latin typeface="Calibri" panose="020F0502020204030204" pitchFamily="34" charset="0"/>
              </a:rPr>
              <a:t>An allele is a different version of a gene. We inherit two copies of every gene, one on each chromosome we get from each parent. They can be slightly different and are known as alleles. </a:t>
            </a:r>
            <a:endParaRPr lang="en-GB"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 </a:t>
            </a:r>
            <a:endParaRPr lang="en-GB"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If the two alleles of a gene are the </a:t>
            </a:r>
            <a:r>
              <a:rPr lang="en-GB" sz="1100" b="1">
                <a:solidFill>
                  <a:srgbClr val="000000"/>
                </a:solidFill>
                <a:latin typeface="Calibri" panose="020F0502020204030204" pitchFamily="34" charset="0"/>
              </a:rPr>
              <a:t>same</a:t>
            </a:r>
            <a:r>
              <a:rPr lang="en-GB" sz="1100">
                <a:solidFill>
                  <a:srgbClr val="000000"/>
                </a:solidFill>
                <a:latin typeface="Calibri" panose="020F0502020204030204" pitchFamily="34" charset="0"/>
              </a:rPr>
              <a:t>, the individual is described as being </a:t>
            </a:r>
            <a:r>
              <a:rPr lang="en-GB" sz="1100" b="1">
                <a:solidFill>
                  <a:srgbClr val="000000"/>
                </a:solidFill>
                <a:latin typeface="Calibri" panose="020F0502020204030204" pitchFamily="34" charset="0"/>
              </a:rPr>
              <a:t>homozygous.</a:t>
            </a:r>
            <a:r>
              <a:rPr lang="en-GB" sz="1100">
                <a:solidFill>
                  <a:srgbClr val="000000"/>
                </a:solidFill>
                <a:latin typeface="Calibri" panose="020F0502020204030204" pitchFamily="34" charset="0"/>
              </a:rPr>
              <a:t> </a:t>
            </a:r>
          </a:p>
          <a:p>
            <a:pPr fontAlgn="base"/>
            <a:r>
              <a:rPr lang="en-GB" sz="1100" b="1">
                <a:solidFill>
                  <a:srgbClr val="000000"/>
                </a:solidFill>
                <a:latin typeface="Calibri" panose="020F0502020204030204" pitchFamily="34" charset="0"/>
              </a:rPr>
              <a:t>Example: BB or bb </a:t>
            </a:r>
            <a:r>
              <a:rPr lang="en-GB" sz="1100">
                <a:solidFill>
                  <a:srgbClr val="000000"/>
                </a:solidFill>
                <a:latin typeface="Calibri" panose="020F0502020204030204" pitchFamily="34" charset="0"/>
              </a:rPr>
              <a:t> </a:t>
            </a:r>
            <a:endParaRPr lang="en-GB"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If two alleles of a gene are </a:t>
            </a:r>
            <a:r>
              <a:rPr lang="en-GB" sz="1100" b="1">
                <a:solidFill>
                  <a:srgbClr val="000000"/>
                </a:solidFill>
                <a:latin typeface="Calibri" panose="020F0502020204030204" pitchFamily="34" charset="0"/>
              </a:rPr>
              <a:t>different</a:t>
            </a:r>
            <a:r>
              <a:rPr lang="en-GB" sz="1100">
                <a:solidFill>
                  <a:srgbClr val="000000"/>
                </a:solidFill>
                <a:latin typeface="Calibri" panose="020F0502020204030204" pitchFamily="34" charset="0"/>
              </a:rPr>
              <a:t>, the individual is described as being </a:t>
            </a:r>
            <a:r>
              <a:rPr lang="en-GB" sz="1100" b="1">
                <a:solidFill>
                  <a:srgbClr val="000000"/>
                </a:solidFill>
                <a:latin typeface="Calibri" panose="020F0502020204030204" pitchFamily="34" charset="0"/>
              </a:rPr>
              <a:t>heterozygous. Example: Bb</a:t>
            </a:r>
            <a:r>
              <a:rPr lang="en-GB" sz="1100">
                <a:solidFill>
                  <a:srgbClr val="000000"/>
                </a:solidFill>
                <a:latin typeface="Calibri" panose="020F0502020204030204" pitchFamily="34" charset="0"/>
              </a:rPr>
              <a:t>​ </a:t>
            </a:r>
            <a:endParaRPr lang="en-GB" sz="1100">
              <a:solidFill>
                <a:srgbClr val="000000"/>
              </a:solidFill>
              <a:latin typeface="Segoe UI" panose="020B0502040204020203" pitchFamily="34" charset="0"/>
            </a:endParaRPr>
          </a:p>
          <a:p>
            <a:pPr fontAlgn="base"/>
            <a:r>
              <a:rPr lang="en-GB" sz="1100">
                <a:solidFill>
                  <a:srgbClr val="000000"/>
                </a:solidFill>
                <a:latin typeface="Calibri" panose="020F0502020204030204" pitchFamily="34" charset="0"/>
              </a:rPr>
              <a:t> </a:t>
            </a:r>
            <a:endParaRPr lang="en-GB" sz="1100">
              <a:solidFill>
                <a:srgbClr val="000000"/>
              </a:solidFill>
              <a:latin typeface="Segoe UI" panose="020B0502040204020203" pitchFamily="34" charset="0"/>
            </a:endParaRPr>
          </a:p>
          <a:p>
            <a:pPr fontAlgn="base"/>
            <a:r>
              <a:rPr lang="en-GB" sz="1100" b="1">
                <a:solidFill>
                  <a:srgbClr val="000000"/>
                </a:solidFill>
                <a:latin typeface="Calibri" panose="020F0502020204030204" pitchFamily="34" charset="0"/>
              </a:rPr>
              <a:t>Dominant </a:t>
            </a:r>
            <a:r>
              <a:rPr lang="en-GB" sz="1100">
                <a:solidFill>
                  <a:srgbClr val="000000"/>
                </a:solidFill>
                <a:latin typeface="Calibri" panose="020F0502020204030204" pitchFamily="34" charset="0"/>
              </a:rPr>
              <a:t>characteristics are always inherited over recessive alleles (represented by a </a:t>
            </a:r>
            <a:r>
              <a:rPr lang="en-GB" sz="1100" b="1">
                <a:solidFill>
                  <a:srgbClr val="000000"/>
                </a:solidFill>
                <a:latin typeface="Calibri" panose="020F0502020204030204" pitchFamily="34" charset="0"/>
              </a:rPr>
              <a:t>capital letter </a:t>
            </a:r>
            <a:r>
              <a:rPr lang="en-GB" sz="1100" b="1" err="1">
                <a:solidFill>
                  <a:srgbClr val="000000"/>
                </a:solidFill>
                <a:latin typeface="Calibri" panose="020F0502020204030204" pitchFamily="34" charset="0"/>
              </a:rPr>
              <a:t>e.g</a:t>
            </a:r>
            <a:r>
              <a:rPr lang="en-GB" sz="1100" b="1">
                <a:solidFill>
                  <a:srgbClr val="000000"/>
                </a:solidFill>
                <a:latin typeface="Calibri" panose="020F0502020204030204" pitchFamily="34" charset="0"/>
              </a:rPr>
              <a:t> B</a:t>
            </a:r>
            <a:r>
              <a:rPr lang="en-GB" sz="1100">
                <a:solidFill>
                  <a:srgbClr val="000000"/>
                </a:solidFill>
                <a:latin typeface="Calibri" panose="020F0502020204030204" pitchFamily="34" charset="0"/>
              </a:rPr>
              <a:t>). </a:t>
            </a:r>
            <a:endParaRPr lang="en-GB" sz="1100">
              <a:solidFill>
                <a:srgbClr val="000000"/>
              </a:solidFill>
              <a:latin typeface="Segoe UI" panose="020B0502040204020203" pitchFamily="34" charset="0"/>
            </a:endParaRPr>
          </a:p>
          <a:p>
            <a:pPr fontAlgn="base"/>
            <a:r>
              <a:rPr lang="en-GB" sz="1100" b="1">
                <a:solidFill>
                  <a:srgbClr val="000000"/>
                </a:solidFill>
                <a:latin typeface="Calibri" panose="020F0502020204030204" pitchFamily="34" charset="0"/>
              </a:rPr>
              <a:t>Recessive</a:t>
            </a:r>
            <a:r>
              <a:rPr lang="en-GB" sz="1100">
                <a:solidFill>
                  <a:srgbClr val="000000"/>
                </a:solidFill>
                <a:latin typeface="Calibri" panose="020F0502020204030204" pitchFamily="34" charset="0"/>
              </a:rPr>
              <a:t> characteristics are only inherited if both alleles are recessive (represented by a </a:t>
            </a:r>
            <a:r>
              <a:rPr lang="en-GB" sz="1100" b="1">
                <a:solidFill>
                  <a:srgbClr val="000000"/>
                </a:solidFill>
                <a:latin typeface="Calibri" panose="020F0502020204030204" pitchFamily="34" charset="0"/>
              </a:rPr>
              <a:t>lower-case letter</a:t>
            </a:r>
            <a:r>
              <a:rPr lang="en-GB" sz="1100">
                <a:solidFill>
                  <a:srgbClr val="000000"/>
                </a:solidFill>
                <a:latin typeface="Calibri" panose="020F0502020204030204" pitchFamily="34" charset="0"/>
              </a:rPr>
              <a:t> </a:t>
            </a:r>
            <a:r>
              <a:rPr lang="en-GB" sz="1100" b="1" err="1">
                <a:solidFill>
                  <a:srgbClr val="000000"/>
                </a:solidFill>
                <a:latin typeface="Calibri" panose="020F0502020204030204" pitchFamily="34" charset="0"/>
              </a:rPr>
              <a:t>e.g</a:t>
            </a:r>
            <a:r>
              <a:rPr lang="en-GB" sz="1100" b="1">
                <a:solidFill>
                  <a:srgbClr val="000000"/>
                </a:solidFill>
                <a:latin typeface="Calibri" panose="020F0502020204030204" pitchFamily="34" charset="0"/>
              </a:rPr>
              <a:t> b</a:t>
            </a:r>
            <a:r>
              <a:rPr lang="en-GB" sz="1100">
                <a:solidFill>
                  <a:srgbClr val="000000"/>
                </a:solidFill>
                <a:latin typeface="Calibri" panose="020F0502020204030204" pitchFamily="34" charset="0"/>
              </a:rPr>
              <a:t>). </a:t>
            </a:r>
            <a:endParaRPr lang="en-GB" sz="1100">
              <a:solidFill>
                <a:srgbClr val="000000"/>
              </a:solidFill>
              <a:latin typeface="Segoe UI" panose="020B0502040204020203" pitchFamily="34" charset="0"/>
            </a:endParaRPr>
          </a:p>
        </p:txBody>
      </p:sp>
      <p:pic>
        <p:nvPicPr>
          <p:cNvPr id="3074" name="Picture 2">
            <a:extLst>
              <a:ext uri="{FF2B5EF4-FFF2-40B4-BE49-F238E27FC236}">
                <a16:creationId xmlns:a16="http://schemas.microsoft.com/office/drawing/2014/main" id="{6B28A18A-27D8-4BB1-9C88-0D37FB802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8668" y="372228"/>
            <a:ext cx="1019877" cy="175299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28F28794-4DE9-4774-A87B-E231110C28D4}"/>
              </a:ext>
            </a:extLst>
          </p:cNvPr>
          <p:cNvSpPr txBox="1"/>
          <p:nvPr/>
        </p:nvSpPr>
        <p:spPr>
          <a:xfrm>
            <a:off x="5671900" y="3112722"/>
            <a:ext cx="432868" cy="430887"/>
          </a:xfrm>
          <a:prstGeom prst="rect">
            <a:avLst/>
          </a:prstGeom>
          <a:noFill/>
        </p:spPr>
        <p:txBody>
          <a:bodyPr wrap="square" rtlCol="0">
            <a:spAutoFit/>
          </a:bodyPr>
          <a:lstStyle/>
          <a:p>
            <a:pPr algn="ctr"/>
            <a:r>
              <a:rPr lang="en-GB" sz="1050"/>
              <a:t>Bb</a:t>
            </a:r>
          </a:p>
          <a:p>
            <a:pPr algn="ctr"/>
            <a:r>
              <a:rPr lang="en-GB" sz="1050"/>
              <a:t>50%</a:t>
            </a:r>
          </a:p>
        </p:txBody>
      </p:sp>
      <p:sp>
        <p:nvSpPr>
          <p:cNvPr id="20" name="TextBox 19">
            <a:extLst>
              <a:ext uri="{FF2B5EF4-FFF2-40B4-BE49-F238E27FC236}">
                <a16:creationId xmlns:a16="http://schemas.microsoft.com/office/drawing/2014/main" id="{313DCC61-3E75-406B-B95B-503714E06E39}"/>
              </a:ext>
            </a:extLst>
          </p:cNvPr>
          <p:cNvSpPr txBox="1"/>
          <p:nvPr/>
        </p:nvSpPr>
        <p:spPr>
          <a:xfrm>
            <a:off x="6291548" y="3112723"/>
            <a:ext cx="432868" cy="430887"/>
          </a:xfrm>
          <a:prstGeom prst="rect">
            <a:avLst/>
          </a:prstGeom>
          <a:noFill/>
        </p:spPr>
        <p:txBody>
          <a:bodyPr wrap="square" rtlCol="0">
            <a:spAutoFit/>
          </a:bodyPr>
          <a:lstStyle/>
          <a:p>
            <a:pPr algn="ctr"/>
            <a:r>
              <a:rPr lang="en-GB" sz="1100"/>
              <a:t>Bb</a:t>
            </a:r>
          </a:p>
          <a:p>
            <a:pPr algn="ctr"/>
            <a:r>
              <a:rPr lang="en-GB" sz="1100"/>
              <a:t>25%</a:t>
            </a:r>
          </a:p>
        </p:txBody>
      </p:sp>
      <p:sp>
        <p:nvSpPr>
          <p:cNvPr id="23" name="TextBox 22">
            <a:extLst>
              <a:ext uri="{FF2B5EF4-FFF2-40B4-BE49-F238E27FC236}">
                <a16:creationId xmlns:a16="http://schemas.microsoft.com/office/drawing/2014/main" id="{7B85DAE7-D0B0-40C3-A78F-B06987792EB4}"/>
              </a:ext>
            </a:extLst>
          </p:cNvPr>
          <p:cNvSpPr txBox="1"/>
          <p:nvPr/>
        </p:nvSpPr>
        <p:spPr>
          <a:xfrm>
            <a:off x="6291548" y="2750806"/>
            <a:ext cx="432868" cy="430887"/>
          </a:xfrm>
          <a:prstGeom prst="rect">
            <a:avLst/>
          </a:prstGeom>
          <a:noFill/>
        </p:spPr>
        <p:txBody>
          <a:bodyPr wrap="square" rtlCol="0">
            <a:spAutoFit/>
          </a:bodyPr>
          <a:lstStyle/>
          <a:p>
            <a:pPr algn="ctr"/>
            <a:r>
              <a:rPr lang="en-GB" sz="1050"/>
              <a:t>Bb</a:t>
            </a:r>
          </a:p>
          <a:p>
            <a:pPr algn="ctr"/>
            <a:r>
              <a:rPr lang="en-GB" sz="1050"/>
              <a:t>50%</a:t>
            </a:r>
          </a:p>
        </p:txBody>
      </p:sp>
      <p:sp>
        <p:nvSpPr>
          <p:cNvPr id="24" name="TextBox 23">
            <a:extLst>
              <a:ext uri="{FF2B5EF4-FFF2-40B4-BE49-F238E27FC236}">
                <a16:creationId xmlns:a16="http://schemas.microsoft.com/office/drawing/2014/main" id="{27687835-D4C7-4A44-888D-879C71AF9A20}"/>
              </a:ext>
            </a:extLst>
          </p:cNvPr>
          <p:cNvSpPr txBox="1"/>
          <p:nvPr/>
        </p:nvSpPr>
        <p:spPr>
          <a:xfrm>
            <a:off x="5671900" y="2750805"/>
            <a:ext cx="432868" cy="430887"/>
          </a:xfrm>
          <a:prstGeom prst="rect">
            <a:avLst/>
          </a:prstGeom>
          <a:noFill/>
        </p:spPr>
        <p:txBody>
          <a:bodyPr wrap="square" rtlCol="0">
            <a:spAutoFit/>
          </a:bodyPr>
          <a:lstStyle/>
          <a:p>
            <a:pPr algn="ctr"/>
            <a:r>
              <a:rPr lang="en-GB" sz="1100"/>
              <a:t>BB</a:t>
            </a:r>
          </a:p>
          <a:p>
            <a:pPr algn="ctr"/>
            <a:r>
              <a:rPr lang="en-GB" sz="1100"/>
              <a:t>25%</a:t>
            </a:r>
          </a:p>
        </p:txBody>
      </p:sp>
      <p:pic>
        <p:nvPicPr>
          <p:cNvPr id="3080" name="Picture 8">
            <a:extLst>
              <a:ext uri="{FF2B5EF4-FFF2-40B4-BE49-F238E27FC236}">
                <a16:creationId xmlns:a16="http://schemas.microsoft.com/office/drawing/2014/main" id="{86C2A1FD-985D-434A-ACA5-BC40B8902E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6298" y="2930040"/>
            <a:ext cx="781223" cy="944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559D641-C32A-46E8-BC3B-AB0BBD2EA1DF}"/>
              </a:ext>
            </a:extLst>
          </p:cNvPr>
          <p:cNvSpPr/>
          <p:nvPr/>
        </p:nvSpPr>
        <p:spPr>
          <a:xfrm>
            <a:off x="-47192" y="2847726"/>
            <a:ext cx="3753111" cy="1277273"/>
          </a:xfrm>
          <a:prstGeom prst="rect">
            <a:avLst/>
          </a:prstGeom>
        </p:spPr>
        <p:txBody>
          <a:bodyPr wrap="square">
            <a:spAutoFit/>
          </a:bodyPr>
          <a:lstStyle/>
          <a:p>
            <a:r>
              <a:rPr lang="en-GB" sz="1100" b="1">
                <a:solidFill>
                  <a:srgbClr val="000000"/>
                </a:solidFill>
                <a:latin typeface="Calibri" panose="020F0502020204030204" pitchFamily="34" charset="0"/>
              </a:rPr>
              <a:t>Inherited diseases</a:t>
            </a:r>
          </a:p>
          <a:p>
            <a:r>
              <a:rPr lang="en-GB" sz="1100">
                <a:solidFill>
                  <a:srgbClr val="000000"/>
                </a:solidFill>
                <a:latin typeface="Calibri" panose="020F0502020204030204" pitchFamily="34" charset="0"/>
              </a:rPr>
              <a:t>They can be recessive or dominant. Cystic Fibrosis is caused by a recessive allele. Polydactyly is caused by a dominant allele.</a:t>
            </a:r>
          </a:p>
          <a:p>
            <a:r>
              <a:rPr lang="en-GB" sz="1100">
                <a:solidFill>
                  <a:srgbClr val="000000"/>
                </a:solidFill>
                <a:latin typeface="Calibri" panose="020F0502020204030204" pitchFamily="34" charset="0"/>
              </a:rPr>
              <a:t>Cystic fibrosis causes a build up of mucus in the lungs – sufferers are prone to chest infections. They need medication and physiotherapy as treatment. Polydactyly can be treated with surgery but it is not life threatening.</a:t>
            </a:r>
            <a:endParaRPr lang="en-GB" sz="1100"/>
          </a:p>
        </p:txBody>
      </p:sp>
      <p:sp>
        <p:nvSpPr>
          <p:cNvPr id="6" name="Rectangle 5">
            <a:extLst>
              <a:ext uri="{FF2B5EF4-FFF2-40B4-BE49-F238E27FC236}">
                <a16:creationId xmlns:a16="http://schemas.microsoft.com/office/drawing/2014/main" id="{A0C9D2FF-4043-48FC-B12E-776D987A8B3C}"/>
              </a:ext>
            </a:extLst>
          </p:cNvPr>
          <p:cNvSpPr/>
          <p:nvPr/>
        </p:nvSpPr>
        <p:spPr>
          <a:xfrm>
            <a:off x="-3" y="2862340"/>
            <a:ext cx="4511761" cy="122769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89847B4-E415-465F-B6FE-D9E43A5DA8EE}"/>
              </a:ext>
            </a:extLst>
          </p:cNvPr>
          <p:cNvSpPr/>
          <p:nvPr/>
        </p:nvSpPr>
        <p:spPr>
          <a:xfrm>
            <a:off x="-2" y="2170618"/>
            <a:ext cx="5179927" cy="646331"/>
          </a:xfrm>
          <a:prstGeom prst="rect">
            <a:avLst/>
          </a:prstGeom>
        </p:spPr>
        <p:txBody>
          <a:bodyPr wrap="square">
            <a:spAutoFit/>
          </a:bodyPr>
          <a:lstStyle/>
          <a:p>
            <a:pPr fontAlgn="base"/>
            <a:r>
              <a:rPr lang="en-GB" sz="1200">
                <a:solidFill>
                  <a:srgbClr val="000000"/>
                </a:solidFill>
                <a:latin typeface="Calibri" panose="020F0502020204030204" pitchFamily="34" charset="0"/>
              </a:rPr>
              <a:t>A </a:t>
            </a:r>
            <a:r>
              <a:rPr lang="en-GB" sz="1200" b="1" err="1">
                <a:solidFill>
                  <a:srgbClr val="000000"/>
                </a:solidFill>
                <a:latin typeface="Calibri" panose="020F0502020204030204" pitchFamily="34" charset="0"/>
              </a:rPr>
              <a:t>punnett</a:t>
            </a:r>
            <a:r>
              <a:rPr lang="en-GB" sz="1200" b="1">
                <a:solidFill>
                  <a:srgbClr val="000000"/>
                </a:solidFill>
                <a:latin typeface="Calibri" panose="020F0502020204030204" pitchFamily="34" charset="0"/>
              </a:rPr>
              <a:t> square</a:t>
            </a:r>
            <a:r>
              <a:rPr lang="en-GB" sz="1200">
                <a:solidFill>
                  <a:srgbClr val="000000"/>
                </a:solidFill>
                <a:latin typeface="Calibri" panose="020F0502020204030204" pitchFamily="34" charset="0"/>
              </a:rPr>
              <a:t> can be used to perform a </a:t>
            </a:r>
            <a:r>
              <a:rPr lang="en-GB" sz="1200" b="1">
                <a:solidFill>
                  <a:srgbClr val="000000"/>
                </a:solidFill>
                <a:latin typeface="Calibri" panose="020F0502020204030204" pitchFamily="34" charset="0"/>
              </a:rPr>
              <a:t>genetic cross</a:t>
            </a:r>
            <a:r>
              <a:rPr lang="en-GB" sz="1200">
                <a:solidFill>
                  <a:srgbClr val="000000"/>
                </a:solidFill>
                <a:latin typeface="Calibri" panose="020F0502020204030204" pitchFamily="34" charset="0"/>
              </a:rPr>
              <a:t> to work out the </a:t>
            </a:r>
            <a:r>
              <a:rPr lang="en-GB" sz="1200" b="1">
                <a:solidFill>
                  <a:srgbClr val="000000"/>
                </a:solidFill>
                <a:latin typeface="Calibri" panose="020F0502020204030204" pitchFamily="34" charset="0"/>
              </a:rPr>
              <a:t>probability</a:t>
            </a:r>
            <a:r>
              <a:rPr lang="en-GB" sz="1200">
                <a:solidFill>
                  <a:srgbClr val="000000"/>
                </a:solidFill>
                <a:latin typeface="Calibri" panose="020F0502020204030204" pitchFamily="34" charset="0"/>
              </a:rPr>
              <a:t> of a certain allele being passed on. </a:t>
            </a:r>
            <a:r>
              <a:rPr lang="en-GB" sz="1200" b="1">
                <a:solidFill>
                  <a:srgbClr val="000000"/>
                </a:solidFill>
                <a:latin typeface="Calibri" panose="020F0502020204030204" pitchFamily="34" charset="0"/>
              </a:rPr>
              <a:t>Remember</a:t>
            </a:r>
            <a:r>
              <a:rPr lang="en-GB" sz="1200">
                <a:solidFill>
                  <a:srgbClr val="000000"/>
                </a:solidFill>
                <a:latin typeface="Calibri" panose="020F0502020204030204" pitchFamily="34" charset="0"/>
              </a:rPr>
              <a:t> - Probability means 'how likely' or 'what chance' - normally a fraction or a % </a:t>
            </a:r>
            <a:r>
              <a:rPr lang="en-GB" sz="1200" err="1">
                <a:solidFill>
                  <a:srgbClr val="000000"/>
                </a:solidFill>
                <a:latin typeface="Calibri" panose="020F0502020204030204" pitchFamily="34" charset="0"/>
              </a:rPr>
              <a:t>e.g</a:t>
            </a:r>
            <a:r>
              <a:rPr lang="en-GB" sz="1200">
                <a:solidFill>
                  <a:srgbClr val="000000"/>
                </a:solidFill>
                <a:latin typeface="Calibri" panose="020F0502020204030204" pitchFamily="34" charset="0"/>
              </a:rPr>
              <a:t>: 0.25 or 25% </a:t>
            </a:r>
            <a:endParaRPr lang="en-GB" sz="1200">
              <a:solidFill>
                <a:srgbClr val="000000"/>
              </a:solidFill>
              <a:latin typeface="Segoe UI" panose="020B0502040204020203" pitchFamily="34" charset="0"/>
            </a:endParaRPr>
          </a:p>
        </p:txBody>
      </p:sp>
      <p:pic>
        <p:nvPicPr>
          <p:cNvPr id="9" name="Picture 8">
            <a:extLst>
              <a:ext uri="{FF2B5EF4-FFF2-40B4-BE49-F238E27FC236}">
                <a16:creationId xmlns:a16="http://schemas.microsoft.com/office/drawing/2014/main" id="{97744FCB-FE35-48B8-B55B-E5470406D5F9}"/>
              </a:ext>
            </a:extLst>
          </p:cNvPr>
          <p:cNvPicPr>
            <a:picLocks noChangeAspect="1"/>
          </p:cNvPicPr>
          <p:nvPr/>
        </p:nvPicPr>
        <p:blipFill>
          <a:blip r:embed="rId5"/>
          <a:stretch>
            <a:fillRect/>
          </a:stretch>
        </p:blipFill>
        <p:spPr>
          <a:xfrm>
            <a:off x="3795660" y="4044642"/>
            <a:ext cx="3012885" cy="2929497"/>
          </a:xfrm>
          <a:prstGeom prst="rect">
            <a:avLst/>
          </a:prstGeom>
        </p:spPr>
      </p:pic>
      <p:pic>
        <p:nvPicPr>
          <p:cNvPr id="10" name="Picture 9">
            <a:extLst>
              <a:ext uri="{FF2B5EF4-FFF2-40B4-BE49-F238E27FC236}">
                <a16:creationId xmlns:a16="http://schemas.microsoft.com/office/drawing/2014/main" id="{E5551CF3-B255-4FAA-97E1-8188FB6DC209}"/>
              </a:ext>
            </a:extLst>
          </p:cNvPr>
          <p:cNvPicPr>
            <a:picLocks noChangeAspect="1"/>
          </p:cNvPicPr>
          <p:nvPr/>
        </p:nvPicPr>
        <p:blipFill>
          <a:blip r:embed="rId6"/>
          <a:stretch>
            <a:fillRect/>
          </a:stretch>
        </p:blipFill>
        <p:spPr>
          <a:xfrm>
            <a:off x="-136933" y="4044642"/>
            <a:ext cx="3692391" cy="5574134"/>
          </a:xfrm>
          <a:prstGeom prst="rect">
            <a:avLst/>
          </a:prstGeom>
        </p:spPr>
      </p:pic>
      <p:pic>
        <p:nvPicPr>
          <p:cNvPr id="11" name="Picture 10">
            <a:extLst>
              <a:ext uri="{FF2B5EF4-FFF2-40B4-BE49-F238E27FC236}">
                <a16:creationId xmlns:a16="http://schemas.microsoft.com/office/drawing/2014/main" id="{38CBC877-D7A6-439C-B9A3-A401D20FA9A0}"/>
              </a:ext>
            </a:extLst>
          </p:cNvPr>
          <p:cNvPicPr>
            <a:picLocks noChangeAspect="1"/>
          </p:cNvPicPr>
          <p:nvPr/>
        </p:nvPicPr>
        <p:blipFill>
          <a:blip r:embed="rId7"/>
          <a:stretch>
            <a:fillRect/>
          </a:stretch>
        </p:blipFill>
        <p:spPr>
          <a:xfrm>
            <a:off x="3747724" y="6803136"/>
            <a:ext cx="3108755" cy="3102864"/>
          </a:xfrm>
          <a:prstGeom prst="rect">
            <a:avLst/>
          </a:prstGeom>
        </p:spPr>
      </p:pic>
    </p:spTree>
    <p:extLst>
      <p:ext uri="{BB962C8B-B14F-4D97-AF65-F5344CB8AC3E}">
        <p14:creationId xmlns:p14="http://schemas.microsoft.com/office/powerpoint/2010/main" val="3647265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5B802B-76F5-4D1C-AA19-0ACBDA807420}"/>
              </a:ext>
            </a:extLst>
          </p:cNvPr>
          <p:cNvSpPr/>
          <p:nvPr/>
        </p:nvSpPr>
        <p:spPr>
          <a:xfrm>
            <a:off x="0" y="-158673"/>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rPr>
              <a:t>Selective Breeding</a:t>
            </a:r>
          </a:p>
        </p:txBody>
      </p:sp>
      <p:sp>
        <p:nvSpPr>
          <p:cNvPr id="2" name="Rectangle 1">
            <a:extLst>
              <a:ext uri="{FF2B5EF4-FFF2-40B4-BE49-F238E27FC236}">
                <a16:creationId xmlns:a16="http://schemas.microsoft.com/office/drawing/2014/main" id="{489DC1B6-13D4-4571-8EB3-7DAD92BCB7B8}"/>
              </a:ext>
            </a:extLst>
          </p:cNvPr>
          <p:cNvSpPr/>
          <p:nvPr/>
        </p:nvSpPr>
        <p:spPr>
          <a:xfrm>
            <a:off x="-2" y="158672"/>
            <a:ext cx="6857999" cy="430887"/>
          </a:xfrm>
          <a:prstGeom prst="rect">
            <a:avLst/>
          </a:prstGeom>
        </p:spPr>
        <p:txBody>
          <a:bodyPr wrap="square">
            <a:spAutoFit/>
          </a:bodyPr>
          <a:lstStyle/>
          <a:p>
            <a:r>
              <a:rPr lang="en-US" sz="1100">
                <a:solidFill>
                  <a:srgbClr val="222222"/>
                </a:solidFill>
                <a:latin typeface="Trebuchet MS" panose="020B0603020202020204" pitchFamily="34" charset="0"/>
              </a:rPr>
              <a:t>Selective breeding or artificial selection is the process by which humans breed plants and animals for desired characteristics. </a:t>
            </a:r>
            <a:endParaRPr lang="en-GB" sz="1100"/>
          </a:p>
        </p:txBody>
      </p:sp>
      <p:pic>
        <p:nvPicPr>
          <p:cNvPr id="1026" name="Picture 2">
            <a:extLst>
              <a:ext uri="{FF2B5EF4-FFF2-40B4-BE49-F238E27FC236}">
                <a16:creationId xmlns:a16="http://schemas.microsoft.com/office/drawing/2014/main" id="{CCFA270D-AC4A-412F-BA56-4513C38BC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5916" y="374115"/>
            <a:ext cx="3002084" cy="17543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B82EF07-0249-420F-9654-0839B7559D40}"/>
              </a:ext>
            </a:extLst>
          </p:cNvPr>
          <p:cNvSpPr/>
          <p:nvPr/>
        </p:nvSpPr>
        <p:spPr>
          <a:xfrm>
            <a:off x="-5" y="519537"/>
            <a:ext cx="3783522" cy="1446550"/>
          </a:xfrm>
          <a:prstGeom prst="rect">
            <a:avLst/>
          </a:prstGeom>
        </p:spPr>
        <p:txBody>
          <a:bodyPr wrap="square">
            <a:spAutoFit/>
          </a:bodyPr>
          <a:lstStyle/>
          <a:p>
            <a:pPr fontAlgn="base"/>
            <a:r>
              <a:rPr lang="en-US" sz="1100" b="1">
                <a:solidFill>
                  <a:srgbClr val="222222"/>
                </a:solidFill>
                <a:latin typeface="Calibri" panose="020F0502020204030204" pitchFamily="34" charset="0"/>
              </a:rPr>
              <a:t>The Process of selective breeding:</a:t>
            </a:r>
            <a:r>
              <a:rPr lang="en-US" sz="1100">
                <a:solidFill>
                  <a:srgbClr val="000000"/>
                </a:solidFill>
                <a:latin typeface="Calibri" panose="020F0502020204030204" pitchFamily="34" charset="0"/>
              </a:rPr>
              <a:t>​</a:t>
            </a:r>
            <a:endParaRPr lang="en-US" sz="1100">
              <a:solidFill>
                <a:srgbClr val="000000"/>
              </a:solidFill>
              <a:latin typeface="Segoe UI" panose="020B0502040204020203" pitchFamily="34" charset="0"/>
            </a:endParaRPr>
          </a:p>
          <a:p>
            <a:pPr fontAlgn="base">
              <a:buFont typeface="+mj-lt"/>
              <a:buAutoNum type="arabicPeriod"/>
            </a:pPr>
            <a:r>
              <a:rPr lang="en-US" sz="1100">
                <a:solidFill>
                  <a:srgbClr val="222222"/>
                </a:solidFill>
                <a:latin typeface="Calibri" panose="020F0502020204030204" pitchFamily="34" charset="0"/>
              </a:rPr>
              <a:t>Choose two individuals with the desired characteristic</a:t>
            </a:r>
            <a:r>
              <a:rPr lang="en-GB" sz="1100">
                <a:solidFill>
                  <a:srgbClr val="000000"/>
                </a:solidFill>
                <a:latin typeface="Calibri" panose="020F0502020204030204" pitchFamily="34" charset="0"/>
              </a:rPr>
              <a:t>​</a:t>
            </a:r>
            <a:endParaRPr lang="en-GB" sz="1100">
              <a:solidFill>
                <a:srgbClr val="000000"/>
              </a:solidFill>
              <a:latin typeface="Arial" panose="020B0604020202020204" pitchFamily="34" charset="0"/>
            </a:endParaRPr>
          </a:p>
          <a:p>
            <a:pPr fontAlgn="base">
              <a:buFont typeface="+mj-lt"/>
              <a:buAutoNum type="arabicPeriod"/>
            </a:pPr>
            <a:r>
              <a:rPr lang="en-US" sz="1100">
                <a:solidFill>
                  <a:srgbClr val="222222"/>
                </a:solidFill>
                <a:latin typeface="Calibri" panose="020F0502020204030204" pitchFamily="34" charset="0"/>
              </a:rPr>
              <a:t>Allow them to breed, which produces offspring with a range of characteristics.</a:t>
            </a:r>
            <a:r>
              <a:rPr lang="en-GB" sz="1100">
                <a:solidFill>
                  <a:srgbClr val="000000"/>
                </a:solidFill>
                <a:latin typeface="Calibri" panose="020F0502020204030204" pitchFamily="34" charset="0"/>
              </a:rPr>
              <a:t>​</a:t>
            </a:r>
            <a:endParaRPr lang="en-GB" sz="1100">
              <a:solidFill>
                <a:srgbClr val="000000"/>
              </a:solidFill>
              <a:latin typeface="Arial" panose="020B0604020202020204" pitchFamily="34" charset="0"/>
            </a:endParaRPr>
          </a:p>
          <a:p>
            <a:pPr fontAlgn="base">
              <a:buFont typeface="+mj-lt"/>
              <a:buAutoNum type="arabicPeriod"/>
            </a:pPr>
            <a:r>
              <a:rPr lang="en-US" sz="1100">
                <a:solidFill>
                  <a:srgbClr val="222222"/>
                </a:solidFill>
                <a:latin typeface="Calibri" panose="020F0502020204030204" pitchFamily="34" charset="0"/>
              </a:rPr>
              <a:t>Choose the offspring with the desired characteristic and allow them to breed</a:t>
            </a:r>
            <a:r>
              <a:rPr lang="en-US" sz="1100">
                <a:solidFill>
                  <a:srgbClr val="000000"/>
                </a:solidFill>
                <a:latin typeface="Calibri" panose="020F0502020204030204" pitchFamily="34" charset="0"/>
              </a:rPr>
              <a:t>​</a:t>
            </a:r>
            <a:endParaRPr lang="en-US" sz="1100">
              <a:solidFill>
                <a:srgbClr val="000000"/>
              </a:solidFill>
              <a:latin typeface="Arial" panose="020B0604020202020204" pitchFamily="34" charset="0"/>
            </a:endParaRPr>
          </a:p>
          <a:p>
            <a:pPr fontAlgn="base">
              <a:buFont typeface="+mj-lt"/>
              <a:buAutoNum type="arabicPeriod"/>
            </a:pPr>
            <a:r>
              <a:rPr lang="en-US" sz="1100">
                <a:solidFill>
                  <a:srgbClr val="222222"/>
                </a:solidFill>
                <a:latin typeface="Calibri" panose="020F0502020204030204" pitchFamily="34" charset="0"/>
              </a:rPr>
              <a:t>Repeat this cross-breeding process over many generations until </a:t>
            </a:r>
            <a:r>
              <a:rPr lang="en-US" sz="1100" b="1">
                <a:solidFill>
                  <a:srgbClr val="222222"/>
                </a:solidFill>
                <a:latin typeface="Calibri" panose="020F0502020204030204" pitchFamily="34" charset="0"/>
              </a:rPr>
              <a:t>all</a:t>
            </a:r>
            <a:r>
              <a:rPr lang="en-US" sz="1100">
                <a:solidFill>
                  <a:srgbClr val="222222"/>
                </a:solidFill>
                <a:latin typeface="Calibri" panose="020F0502020204030204" pitchFamily="34" charset="0"/>
              </a:rPr>
              <a:t> the offspring show the desired characteristic.</a:t>
            </a:r>
            <a:endParaRPr lang="en-GB" sz="1100" b="0" i="0">
              <a:solidFill>
                <a:srgbClr val="000000"/>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78EC7ED3-924D-4DA2-8DDD-46C9934621F1}"/>
              </a:ext>
            </a:extLst>
          </p:cNvPr>
          <p:cNvGraphicFramePr>
            <a:graphicFrameLocks noGrp="1"/>
          </p:cNvGraphicFramePr>
          <p:nvPr/>
        </p:nvGraphicFramePr>
        <p:xfrm>
          <a:off x="2815672" y="2128442"/>
          <a:ext cx="4042328" cy="1223555"/>
        </p:xfrm>
        <a:graphic>
          <a:graphicData uri="http://schemas.openxmlformats.org/drawingml/2006/table">
            <a:tbl>
              <a:tblPr/>
              <a:tblGrid>
                <a:gridCol w="4042328">
                  <a:extLst>
                    <a:ext uri="{9D8B030D-6E8A-4147-A177-3AD203B41FA5}">
                      <a16:colId xmlns:a16="http://schemas.microsoft.com/office/drawing/2014/main" val="2386520710"/>
                    </a:ext>
                  </a:extLst>
                </a:gridCol>
              </a:tblGrid>
              <a:tr h="240163">
                <a:tc>
                  <a:txBody>
                    <a:bodyPr/>
                    <a:lstStyle/>
                    <a:p>
                      <a:pPr algn="ctr" rtl="0" fontAlgn="base"/>
                      <a:r>
                        <a:rPr lang="en-US" sz="1000" b="1" i="0">
                          <a:solidFill>
                            <a:srgbClr val="000000"/>
                          </a:solidFill>
                          <a:effectLst/>
                          <a:latin typeface="Calibri" panose="020F0502020204030204" pitchFamily="34" charset="0"/>
                        </a:rPr>
                        <a:t>Disadvantages</a:t>
                      </a:r>
                      <a:r>
                        <a:rPr lang="en-US" sz="1000" b="0" i="0">
                          <a:solidFill>
                            <a:srgbClr val="000000"/>
                          </a:solidFill>
                          <a:effectLst/>
                          <a:latin typeface="Calibri" panose="020F0502020204030204" pitchFamily="34" charset="0"/>
                        </a:rPr>
                        <a:t>​</a:t>
                      </a:r>
                      <a:endParaRPr lang="en-US" sz="1000"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1148417"/>
                  </a:ext>
                </a:extLst>
              </a:tr>
              <a:tr h="395562">
                <a:tc>
                  <a:txBody>
                    <a:bodyPr/>
                    <a:lstStyle/>
                    <a:p>
                      <a:pPr algn="l" rtl="0" fontAlgn="base">
                        <a:buFont typeface="Arial" panose="020B0604020202020204" pitchFamily="34" charset="0"/>
                        <a:buChar char="•"/>
                      </a:pPr>
                      <a:r>
                        <a:rPr lang="en-GB" sz="1000" b="0" i="0">
                          <a:solidFill>
                            <a:srgbClr val="000000"/>
                          </a:solidFill>
                          <a:effectLst/>
                          <a:latin typeface="Calibri" panose="020F0502020204030204" pitchFamily="34" charset="0"/>
                        </a:rPr>
                        <a:t>Reduces genetic variation so they are less likely to be able to cope with major environmental changes​</a:t>
                      </a:r>
                      <a:endParaRPr lang="en-GB" sz="1000" b="0" i="0">
                        <a:solidFill>
                          <a:srgbClr val="000000"/>
                        </a:solidFill>
                        <a:effectLst/>
                        <a:latin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211725"/>
                  </a:ext>
                </a:extLst>
              </a:tr>
              <a:tr h="583475">
                <a:tc>
                  <a:txBody>
                    <a:bodyPr/>
                    <a:lstStyle/>
                    <a:p>
                      <a:pPr algn="l" rtl="0" fontAlgn="base">
                        <a:buFont typeface="Arial" panose="020B0604020202020204" pitchFamily="34" charset="0"/>
                        <a:buChar char="•"/>
                      </a:pPr>
                      <a:r>
                        <a:rPr lang="en-GB" sz="1000" b="0" i="0">
                          <a:solidFill>
                            <a:srgbClr val="000000"/>
                          </a:solidFill>
                          <a:effectLst/>
                          <a:latin typeface="Calibri" panose="020F0502020204030204" pitchFamily="34" charset="0"/>
                        </a:rPr>
                        <a:t>Inbreeding so they are more prone to certain diseases/inherited disorders​</a:t>
                      </a:r>
                      <a:endParaRPr lang="en-GB" sz="1000" b="0" i="0">
                        <a:solidFill>
                          <a:srgbClr val="000000"/>
                        </a:solidFill>
                        <a:effectLst/>
                        <a:latin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3767094"/>
                  </a:ext>
                </a:extLst>
              </a:tr>
            </a:tbl>
          </a:graphicData>
        </a:graphic>
      </p:graphicFrame>
      <p:graphicFrame>
        <p:nvGraphicFramePr>
          <p:cNvPr id="9" name="Table 8">
            <a:extLst>
              <a:ext uri="{FF2B5EF4-FFF2-40B4-BE49-F238E27FC236}">
                <a16:creationId xmlns:a16="http://schemas.microsoft.com/office/drawing/2014/main" id="{FFF69D78-5341-46EE-8A74-405C9DCA9BFA}"/>
              </a:ext>
            </a:extLst>
          </p:cNvPr>
          <p:cNvGraphicFramePr>
            <a:graphicFrameLocks noGrp="1"/>
          </p:cNvGraphicFramePr>
          <p:nvPr/>
        </p:nvGraphicFramePr>
        <p:xfrm>
          <a:off x="0" y="2128441"/>
          <a:ext cx="2755391" cy="1219200"/>
        </p:xfrm>
        <a:graphic>
          <a:graphicData uri="http://schemas.openxmlformats.org/drawingml/2006/table">
            <a:tbl>
              <a:tblPr/>
              <a:tblGrid>
                <a:gridCol w="2755391">
                  <a:extLst>
                    <a:ext uri="{9D8B030D-6E8A-4147-A177-3AD203B41FA5}">
                      <a16:colId xmlns:a16="http://schemas.microsoft.com/office/drawing/2014/main" val="1837678368"/>
                    </a:ext>
                  </a:extLst>
                </a:gridCol>
              </a:tblGrid>
              <a:tr h="193307">
                <a:tc>
                  <a:txBody>
                    <a:bodyPr/>
                    <a:lstStyle/>
                    <a:p>
                      <a:pPr algn="ctr" rtl="0" fontAlgn="base"/>
                      <a:r>
                        <a:rPr lang="en-US" sz="1000" b="1" i="0">
                          <a:solidFill>
                            <a:srgbClr val="000000"/>
                          </a:solidFill>
                          <a:effectLst/>
                          <a:latin typeface="Calibri" panose="020F0502020204030204" pitchFamily="34" charset="0"/>
                        </a:rPr>
                        <a:t>Advantages</a:t>
                      </a:r>
                      <a:r>
                        <a:rPr lang="en-US" sz="1000" b="0" i="0">
                          <a:solidFill>
                            <a:srgbClr val="000000"/>
                          </a:solidFill>
                          <a:effectLst/>
                          <a:latin typeface="Calibri" panose="020F0502020204030204" pitchFamily="34" charset="0"/>
                        </a:rPr>
                        <a:t>​</a:t>
                      </a:r>
                      <a:endParaRPr lang="en-US" sz="1000"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3892606"/>
                  </a:ext>
                </a:extLst>
              </a:tr>
              <a:tr h="193307">
                <a:tc>
                  <a:txBody>
                    <a:bodyPr/>
                    <a:lstStyle/>
                    <a:p>
                      <a:pPr algn="l" rtl="0" fontAlgn="base">
                        <a:buFont typeface="Arial" panose="020B0604020202020204" pitchFamily="34" charset="0"/>
                        <a:buChar char="•"/>
                      </a:pPr>
                      <a:r>
                        <a:rPr lang="en-GB" sz="1000" b="0" i="0">
                          <a:solidFill>
                            <a:srgbClr val="000000"/>
                          </a:solidFill>
                          <a:effectLst/>
                          <a:latin typeface="Calibri" panose="020F0502020204030204" pitchFamily="34" charset="0"/>
                        </a:rPr>
                        <a:t>Disease resistance in food crops​</a:t>
                      </a:r>
                      <a:endParaRPr lang="en-GB" sz="1000" b="0" i="0">
                        <a:solidFill>
                          <a:srgbClr val="000000"/>
                        </a:solidFill>
                        <a:effectLst/>
                        <a:latin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3909624"/>
                  </a:ext>
                </a:extLst>
              </a:tr>
              <a:tr h="206367">
                <a:tc>
                  <a:txBody>
                    <a:bodyPr/>
                    <a:lstStyle/>
                    <a:p>
                      <a:pPr algn="l" rtl="0" fontAlgn="base">
                        <a:buFont typeface="Arial" panose="020B0604020202020204" pitchFamily="34" charset="0"/>
                        <a:buChar char="•"/>
                      </a:pPr>
                      <a:r>
                        <a:rPr lang="en-GB" sz="1000" b="0" i="0">
                          <a:solidFill>
                            <a:srgbClr val="000000"/>
                          </a:solidFill>
                          <a:effectLst/>
                          <a:latin typeface="Calibri" panose="020F0502020204030204" pitchFamily="34" charset="0"/>
                        </a:rPr>
                        <a:t>Animals which produce more meat or milk​</a:t>
                      </a:r>
                      <a:endParaRPr lang="en-GB" sz="1000" b="0" i="0">
                        <a:solidFill>
                          <a:srgbClr val="000000"/>
                        </a:solidFill>
                        <a:effectLst/>
                        <a:latin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9317771"/>
                  </a:ext>
                </a:extLst>
              </a:tr>
              <a:tr h="193307">
                <a:tc>
                  <a:txBody>
                    <a:bodyPr/>
                    <a:lstStyle/>
                    <a:p>
                      <a:pPr algn="l" rtl="0" fontAlgn="base">
                        <a:buFont typeface="Arial" panose="020B0604020202020204" pitchFamily="34" charset="0"/>
                        <a:buChar char="•"/>
                      </a:pPr>
                      <a:r>
                        <a:rPr lang="en-GB" sz="1000" b="0" i="0">
                          <a:solidFill>
                            <a:srgbClr val="000000"/>
                          </a:solidFill>
                          <a:effectLst/>
                          <a:latin typeface="Calibri" panose="020F0502020204030204" pitchFamily="34" charset="0"/>
                        </a:rPr>
                        <a:t>Domestic dogs with a gentle nature​</a:t>
                      </a:r>
                      <a:endParaRPr lang="en-GB" sz="1000" b="0" i="0">
                        <a:solidFill>
                          <a:srgbClr val="000000"/>
                        </a:solidFill>
                        <a:effectLst/>
                        <a:latin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3476508"/>
                  </a:ext>
                </a:extLst>
              </a:tr>
              <a:tr h="193307">
                <a:tc>
                  <a:txBody>
                    <a:bodyPr/>
                    <a:lstStyle/>
                    <a:p>
                      <a:pPr algn="l" rtl="0" fontAlgn="base">
                        <a:buFont typeface="Arial" panose="020B0604020202020204" pitchFamily="34" charset="0"/>
                        <a:buChar char="•"/>
                      </a:pPr>
                      <a:r>
                        <a:rPr lang="en-US" sz="1000" b="0" i="0">
                          <a:solidFill>
                            <a:srgbClr val="000000"/>
                          </a:solidFill>
                          <a:effectLst/>
                          <a:latin typeface="Calibri" panose="020F0502020204030204" pitchFamily="34" charset="0"/>
                        </a:rPr>
                        <a:t>Large or unusual flowers​</a:t>
                      </a:r>
                      <a:endParaRPr lang="en-US" sz="1000" b="0" i="0">
                        <a:solidFill>
                          <a:srgbClr val="000000"/>
                        </a:solidFill>
                        <a:effectLst/>
                        <a:latin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40781"/>
                  </a:ext>
                </a:extLst>
              </a:tr>
            </a:tbl>
          </a:graphicData>
        </a:graphic>
      </p:graphicFrame>
      <p:pic>
        <p:nvPicPr>
          <p:cNvPr id="5" name="Picture 4">
            <a:extLst>
              <a:ext uri="{FF2B5EF4-FFF2-40B4-BE49-F238E27FC236}">
                <a16:creationId xmlns:a16="http://schemas.microsoft.com/office/drawing/2014/main" id="{2F46429E-D503-4615-9220-461B4BFC8895}"/>
              </a:ext>
            </a:extLst>
          </p:cNvPr>
          <p:cNvPicPr>
            <a:picLocks noChangeAspect="1"/>
          </p:cNvPicPr>
          <p:nvPr/>
        </p:nvPicPr>
        <p:blipFill>
          <a:blip r:embed="rId3"/>
          <a:stretch>
            <a:fillRect/>
          </a:stretch>
        </p:blipFill>
        <p:spPr>
          <a:xfrm>
            <a:off x="-148603" y="3347641"/>
            <a:ext cx="3669469" cy="5567759"/>
          </a:xfrm>
          <a:prstGeom prst="rect">
            <a:avLst/>
          </a:prstGeom>
        </p:spPr>
      </p:pic>
      <p:pic>
        <p:nvPicPr>
          <p:cNvPr id="11" name="Picture 10">
            <a:extLst>
              <a:ext uri="{FF2B5EF4-FFF2-40B4-BE49-F238E27FC236}">
                <a16:creationId xmlns:a16="http://schemas.microsoft.com/office/drawing/2014/main" id="{5129230F-FBD4-4A95-B8AC-880913A042BF}"/>
              </a:ext>
            </a:extLst>
          </p:cNvPr>
          <p:cNvPicPr>
            <a:picLocks noChangeAspect="1"/>
          </p:cNvPicPr>
          <p:nvPr/>
        </p:nvPicPr>
        <p:blipFill>
          <a:blip r:embed="rId4"/>
          <a:stretch>
            <a:fillRect/>
          </a:stretch>
        </p:blipFill>
        <p:spPr>
          <a:xfrm>
            <a:off x="3295594" y="3271425"/>
            <a:ext cx="3454247" cy="4321055"/>
          </a:xfrm>
          <a:prstGeom prst="rect">
            <a:avLst/>
          </a:prstGeom>
        </p:spPr>
      </p:pic>
      <p:pic>
        <p:nvPicPr>
          <p:cNvPr id="13" name="Picture 12">
            <a:extLst>
              <a:ext uri="{FF2B5EF4-FFF2-40B4-BE49-F238E27FC236}">
                <a16:creationId xmlns:a16="http://schemas.microsoft.com/office/drawing/2014/main" id="{6F3212FD-EFF0-4E69-A70E-7F20A55748B7}"/>
              </a:ext>
            </a:extLst>
          </p:cNvPr>
          <p:cNvPicPr>
            <a:picLocks noChangeAspect="1"/>
          </p:cNvPicPr>
          <p:nvPr/>
        </p:nvPicPr>
        <p:blipFill>
          <a:blip r:embed="rId5"/>
          <a:stretch>
            <a:fillRect/>
          </a:stretch>
        </p:blipFill>
        <p:spPr>
          <a:xfrm>
            <a:off x="3429000" y="7353303"/>
            <a:ext cx="3425617" cy="2552696"/>
          </a:xfrm>
          <a:prstGeom prst="rect">
            <a:avLst/>
          </a:prstGeom>
        </p:spPr>
      </p:pic>
    </p:spTree>
    <p:extLst>
      <p:ext uri="{BB962C8B-B14F-4D97-AF65-F5344CB8AC3E}">
        <p14:creationId xmlns:p14="http://schemas.microsoft.com/office/powerpoint/2010/main" val="147587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cs typeface="Calibri"/>
              </a:rPr>
              <a:t>Genetic Engineering  </a:t>
            </a:r>
          </a:p>
        </p:txBody>
      </p:sp>
      <p:sp>
        <p:nvSpPr>
          <p:cNvPr id="3" name="Rectangle 2">
            <a:extLst>
              <a:ext uri="{FF2B5EF4-FFF2-40B4-BE49-F238E27FC236}">
                <a16:creationId xmlns:a16="http://schemas.microsoft.com/office/drawing/2014/main" id="{254E2009-B1BC-4BF1-AA91-B30741B212A8}"/>
              </a:ext>
            </a:extLst>
          </p:cNvPr>
          <p:cNvSpPr/>
          <p:nvPr/>
        </p:nvSpPr>
        <p:spPr>
          <a:xfrm>
            <a:off x="-17035" y="317345"/>
            <a:ext cx="4552284" cy="1446550"/>
          </a:xfrm>
          <a:prstGeom prst="rect">
            <a:avLst/>
          </a:prstGeom>
        </p:spPr>
        <p:txBody>
          <a:bodyPr wrap="square">
            <a:spAutoFit/>
          </a:bodyPr>
          <a:lstStyle/>
          <a:p>
            <a:r>
              <a:rPr lang="en-GB" sz="1100">
                <a:solidFill>
                  <a:srgbClr val="000000"/>
                </a:solidFill>
                <a:latin typeface="Calibri" panose="020F0502020204030204" pitchFamily="34" charset="0"/>
              </a:rPr>
              <a:t>Genetic engineering is a process which </a:t>
            </a:r>
            <a:r>
              <a:rPr lang="en-GB" sz="1100" b="1">
                <a:solidFill>
                  <a:srgbClr val="000000"/>
                </a:solidFill>
                <a:latin typeface="Calibri" panose="020F0502020204030204" pitchFamily="34" charset="0"/>
              </a:rPr>
              <a:t>changes the genome </a:t>
            </a:r>
            <a:r>
              <a:rPr lang="en-GB" sz="1100">
                <a:solidFill>
                  <a:srgbClr val="000000"/>
                </a:solidFill>
                <a:latin typeface="Calibri" panose="020F0502020204030204" pitchFamily="34" charset="0"/>
              </a:rPr>
              <a:t>of an organism by </a:t>
            </a:r>
            <a:r>
              <a:rPr lang="en-GB" sz="1100" b="1">
                <a:solidFill>
                  <a:srgbClr val="000000"/>
                </a:solidFill>
                <a:latin typeface="Calibri" panose="020F0502020204030204" pitchFamily="34" charset="0"/>
              </a:rPr>
              <a:t>inserting a gene </a:t>
            </a:r>
            <a:r>
              <a:rPr lang="en-GB" sz="1100">
                <a:solidFill>
                  <a:srgbClr val="000000"/>
                </a:solidFill>
                <a:latin typeface="Calibri" panose="020F0502020204030204" pitchFamily="34" charset="0"/>
              </a:rPr>
              <a:t>from </a:t>
            </a:r>
            <a:r>
              <a:rPr lang="en-GB" sz="1100" b="1">
                <a:solidFill>
                  <a:srgbClr val="000000"/>
                </a:solidFill>
                <a:latin typeface="Calibri" panose="020F0502020204030204" pitchFamily="34" charset="0"/>
              </a:rPr>
              <a:t>another organism </a:t>
            </a:r>
            <a:r>
              <a:rPr lang="en-GB" sz="1100">
                <a:solidFill>
                  <a:srgbClr val="000000"/>
                </a:solidFill>
                <a:latin typeface="Calibri" panose="020F0502020204030204" pitchFamily="34" charset="0"/>
              </a:rPr>
              <a:t>to give a </a:t>
            </a:r>
            <a:r>
              <a:rPr lang="en-GB" sz="1100" b="1">
                <a:solidFill>
                  <a:srgbClr val="000000"/>
                </a:solidFill>
                <a:latin typeface="Calibri" panose="020F0502020204030204" pitchFamily="34" charset="0"/>
              </a:rPr>
              <a:t>desired characteristic </a:t>
            </a:r>
          </a:p>
          <a:p>
            <a:endParaRPr lang="en-GB" sz="1100" b="1">
              <a:solidFill>
                <a:srgbClr val="000000"/>
              </a:solidFill>
              <a:latin typeface="Calibri" panose="020F0502020204030204" pitchFamily="34" charset="0"/>
            </a:endParaRPr>
          </a:p>
          <a:p>
            <a:r>
              <a:rPr lang="en-GB" sz="1100" b="1">
                <a:solidFill>
                  <a:srgbClr val="000000"/>
                </a:solidFill>
                <a:latin typeface="Calibri" panose="020F0502020204030204" pitchFamily="34" charset="0"/>
              </a:rPr>
              <a:t>Methods (Higher Only)</a:t>
            </a:r>
          </a:p>
          <a:p>
            <a:pPr marL="228600" indent="-228600">
              <a:buFont typeface="+mj-lt"/>
              <a:buAutoNum type="arabicPeriod"/>
            </a:pPr>
            <a:r>
              <a:rPr lang="en-GB" sz="1100">
                <a:solidFill>
                  <a:srgbClr val="000000"/>
                </a:solidFill>
                <a:latin typeface="Calibri" panose="020F0502020204030204" pitchFamily="34" charset="0"/>
              </a:rPr>
              <a:t>Useful gene identified</a:t>
            </a:r>
          </a:p>
          <a:p>
            <a:pPr marL="228600" indent="-228600">
              <a:buFont typeface="+mj-lt"/>
              <a:buAutoNum type="arabicPeriod"/>
            </a:pPr>
            <a:r>
              <a:rPr lang="en-GB" sz="1100">
                <a:solidFill>
                  <a:srgbClr val="000000"/>
                </a:solidFill>
                <a:latin typeface="Calibri" panose="020F0502020204030204" pitchFamily="34" charset="0"/>
              </a:rPr>
              <a:t>Useful gene cut out using enzymes</a:t>
            </a:r>
          </a:p>
          <a:p>
            <a:pPr marL="228600" indent="-228600">
              <a:buFont typeface="+mj-lt"/>
              <a:buAutoNum type="arabicPeriod"/>
            </a:pPr>
            <a:r>
              <a:rPr lang="en-GB" sz="1100">
                <a:solidFill>
                  <a:srgbClr val="000000"/>
                </a:solidFill>
                <a:latin typeface="Calibri" panose="020F0502020204030204" pitchFamily="34" charset="0"/>
              </a:rPr>
              <a:t>Gene spliced with other organisms DNA</a:t>
            </a:r>
          </a:p>
          <a:p>
            <a:pPr marL="228600" indent="-228600">
              <a:buFont typeface="+mj-lt"/>
              <a:buAutoNum type="arabicPeriod"/>
            </a:pPr>
            <a:r>
              <a:rPr lang="en-GB" sz="1100" b="1">
                <a:solidFill>
                  <a:srgbClr val="000000"/>
                </a:solidFill>
                <a:latin typeface="Calibri" panose="020F0502020204030204" pitchFamily="34" charset="0"/>
              </a:rPr>
              <a:t>Plasmid with gene inserted into bacteria – if making insulin </a:t>
            </a:r>
            <a:endParaRPr lang="en-GB" sz="1100" b="1"/>
          </a:p>
        </p:txBody>
      </p:sp>
      <p:graphicFrame>
        <p:nvGraphicFramePr>
          <p:cNvPr id="4" name="Table 3">
            <a:extLst>
              <a:ext uri="{FF2B5EF4-FFF2-40B4-BE49-F238E27FC236}">
                <a16:creationId xmlns:a16="http://schemas.microsoft.com/office/drawing/2014/main" id="{2A4DB69A-495A-4757-9D48-6BAC9BA0A90F}"/>
              </a:ext>
            </a:extLst>
          </p:cNvPr>
          <p:cNvGraphicFramePr>
            <a:graphicFrameLocks noGrp="1"/>
          </p:cNvGraphicFramePr>
          <p:nvPr/>
        </p:nvGraphicFramePr>
        <p:xfrm>
          <a:off x="760" y="1933172"/>
          <a:ext cx="6857997" cy="1586011"/>
        </p:xfrm>
        <a:graphic>
          <a:graphicData uri="http://schemas.openxmlformats.org/drawingml/2006/table">
            <a:tbl>
              <a:tblPr/>
              <a:tblGrid>
                <a:gridCol w="1548385">
                  <a:extLst>
                    <a:ext uri="{9D8B030D-6E8A-4147-A177-3AD203B41FA5}">
                      <a16:colId xmlns:a16="http://schemas.microsoft.com/office/drawing/2014/main" val="1474791172"/>
                    </a:ext>
                  </a:extLst>
                </a:gridCol>
                <a:gridCol w="5309612">
                  <a:extLst>
                    <a:ext uri="{9D8B030D-6E8A-4147-A177-3AD203B41FA5}">
                      <a16:colId xmlns:a16="http://schemas.microsoft.com/office/drawing/2014/main" val="2750294114"/>
                    </a:ext>
                  </a:extLst>
                </a:gridCol>
              </a:tblGrid>
              <a:tr h="366421">
                <a:tc>
                  <a:txBody>
                    <a:bodyPr/>
                    <a:lstStyle/>
                    <a:p>
                      <a:pPr algn="l" rtl="0" fontAlgn="base"/>
                      <a:r>
                        <a:rPr lang="en-GB" sz="1000" b="1" i="0">
                          <a:solidFill>
                            <a:srgbClr val="000000"/>
                          </a:solidFill>
                          <a:effectLst/>
                          <a:latin typeface="Calibri" panose="020F0502020204030204" pitchFamily="34" charset="0"/>
                        </a:rPr>
                        <a:t>Organism which has been genetically modified</a:t>
                      </a:r>
                      <a:r>
                        <a:rPr lang="en-GB" sz="1000" b="0" i="0">
                          <a:solidFill>
                            <a:srgbClr val="000000"/>
                          </a:solidFill>
                          <a:effectLst/>
                          <a:latin typeface="Calibri" panose="020F0502020204030204" pitchFamily="34" charset="0"/>
                        </a:rPr>
                        <a:t>​</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tc>
                  <a:txBody>
                    <a:bodyPr/>
                    <a:lstStyle/>
                    <a:p>
                      <a:pPr algn="l" rtl="0" fontAlgn="base"/>
                      <a:r>
                        <a:rPr lang="en-GB" sz="1000" b="1" i="0">
                          <a:solidFill>
                            <a:srgbClr val="000000"/>
                          </a:solidFill>
                          <a:effectLst/>
                          <a:latin typeface="Calibri" panose="020F0502020204030204" pitchFamily="34" charset="0"/>
                        </a:rPr>
                        <a:t>Benefit</a:t>
                      </a:r>
                      <a:r>
                        <a:rPr lang="en-GB" sz="1000" b="0" i="0">
                          <a:solidFill>
                            <a:srgbClr val="000000"/>
                          </a:solidFill>
                          <a:effectLst/>
                          <a:latin typeface="Calibri" panose="020F0502020204030204" pitchFamily="34" charset="0"/>
                        </a:rPr>
                        <a:t>​</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99641556"/>
                  </a:ext>
                </a:extLst>
              </a:tr>
              <a:tr h="251352">
                <a:tc>
                  <a:txBody>
                    <a:bodyPr/>
                    <a:lstStyle/>
                    <a:p>
                      <a:pPr algn="l" rtl="0" fontAlgn="base"/>
                      <a:r>
                        <a:rPr lang="en-GB" sz="1000" b="0" i="0">
                          <a:solidFill>
                            <a:srgbClr val="000000"/>
                          </a:solidFill>
                          <a:effectLst/>
                          <a:latin typeface="Calibri" panose="020F0502020204030204" pitchFamily="34" charset="0"/>
                        </a:rPr>
                        <a:t>Bacteria​</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GB" sz="1000" b="0" i="0">
                          <a:solidFill>
                            <a:srgbClr val="000000"/>
                          </a:solidFill>
                          <a:effectLst/>
                          <a:latin typeface="Calibri" panose="020F0502020204030204" pitchFamily="34" charset="0"/>
                        </a:rPr>
                        <a:t>To produce human insulin to treat diabetes​</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62435391"/>
                  </a:ext>
                </a:extLst>
              </a:tr>
              <a:tr h="251352">
                <a:tc>
                  <a:txBody>
                    <a:bodyPr/>
                    <a:lstStyle/>
                    <a:p>
                      <a:pPr algn="l" rtl="0" fontAlgn="base"/>
                      <a:r>
                        <a:rPr lang="en-GB" sz="1000" b="0" i="0">
                          <a:solidFill>
                            <a:srgbClr val="000000"/>
                          </a:solidFill>
                          <a:effectLst/>
                          <a:latin typeface="Calibri" panose="020F0502020204030204" pitchFamily="34" charset="0"/>
                        </a:rPr>
                        <a:t>Food Crops​</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GB" sz="1000" b="0" i="0">
                          <a:solidFill>
                            <a:srgbClr val="000000"/>
                          </a:solidFill>
                          <a:effectLst/>
                          <a:latin typeface="Calibri" panose="020F0502020204030204" pitchFamily="34" charset="0"/>
                        </a:rPr>
                        <a:t>Improve yield, and to make them resistant to pest or disease.​</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00182057"/>
                  </a:ext>
                </a:extLst>
              </a:tr>
              <a:tr h="424804">
                <a:tc>
                  <a:txBody>
                    <a:bodyPr/>
                    <a:lstStyle/>
                    <a:p>
                      <a:pPr algn="l" rtl="0" fontAlgn="base"/>
                      <a:r>
                        <a:rPr lang="en-GB" sz="1000" b="0" i="0">
                          <a:solidFill>
                            <a:srgbClr val="000000"/>
                          </a:solidFill>
                          <a:effectLst/>
                          <a:latin typeface="Calibri" panose="020F0502020204030204" pitchFamily="34" charset="0"/>
                        </a:rPr>
                        <a:t>Sheep​</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GB" sz="1000" b="0" i="0">
                          <a:solidFill>
                            <a:srgbClr val="000000"/>
                          </a:solidFill>
                          <a:effectLst/>
                          <a:latin typeface="Calibri" panose="020F0502020204030204" pitchFamily="34" charset="0"/>
                        </a:rPr>
                        <a:t>Sheep have been genetically engineered so that they can produce useful things in their milk, e.g. drugs to treat human diseases​</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4116151"/>
                  </a:ext>
                </a:extLst>
              </a:tr>
              <a:tr h="264725">
                <a:tc>
                  <a:txBody>
                    <a:bodyPr/>
                    <a:lstStyle/>
                    <a:p>
                      <a:pPr algn="l" rtl="0" fontAlgn="base"/>
                      <a:r>
                        <a:rPr lang="en-GB" sz="1000" b="0" i="0">
                          <a:solidFill>
                            <a:srgbClr val="000000"/>
                          </a:solidFill>
                          <a:effectLst/>
                          <a:latin typeface="Calibri" panose="020F0502020204030204" pitchFamily="34" charset="0"/>
                        </a:rPr>
                        <a:t>Humans​</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GB" sz="1000" b="0" i="0">
                          <a:solidFill>
                            <a:srgbClr val="000000"/>
                          </a:solidFill>
                          <a:effectLst/>
                          <a:latin typeface="Calibri" panose="020F0502020204030204" pitchFamily="34" charset="0"/>
                        </a:rPr>
                        <a:t>Scientists are working on gene therapy treatments to “cure” genetic inherited diseases​</a:t>
                      </a:r>
                      <a:endParaRPr lang="en-GB" sz="1000" b="0" i="0">
                        <a:solidFill>
                          <a:srgbClr val="000000"/>
                        </a:solidFill>
                        <a:effectLst/>
                      </a:endParaRPr>
                    </a:p>
                  </a:txBody>
                  <a:tcPr marL="88977" marR="88977" marT="44489" marB="4448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064420"/>
                  </a:ext>
                </a:extLst>
              </a:tr>
            </a:tbl>
          </a:graphicData>
        </a:graphic>
      </p:graphicFrame>
      <p:sp>
        <p:nvSpPr>
          <p:cNvPr id="2" name="Rectangle 1">
            <a:extLst>
              <a:ext uri="{FF2B5EF4-FFF2-40B4-BE49-F238E27FC236}">
                <a16:creationId xmlns:a16="http://schemas.microsoft.com/office/drawing/2014/main" id="{3ABA473E-45CB-4C16-A9F5-D1CC9313A5B3}"/>
              </a:ext>
            </a:extLst>
          </p:cNvPr>
          <p:cNvSpPr/>
          <p:nvPr/>
        </p:nvSpPr>
        <p:spPr>
          <a:xfrm>
            <a:off x="0" y="3548999"/>
            <a:ext cx="3764280" cy="178510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1100" b="1">
                <a:solidFill>
                  <a:srgbClr val="231F20"/>
                </a:solidFill>
                <a:latin typeface="ReithSans"/>
              </a:rPr>
              <a:t>Advantages of genetic engineering</a:t>
            </a:r>
          </a:p>
          <a:p>
            <a:pPr>
              <a:buFont typeface="Arial" panose="020B0604020202020204" pitchFamily="34" charset="0"/>
              <a:buChar char="•"/>
            </a:pPr>
            <a:r>
              <a:rPr lang="en-GB" sz="1100">
                <a:solidFill>
                  <a:srgbClr val="231F20"/>
                </a:solidFill>
                <a:latin typeface="ReithSans"/>
              </a:rPr>
              <a:t>Genetic modification is a faster way of getting the same results as selective breeding.</a:t>
            </a:r>
          </a:p>
          <a:p>
            <a:pPr>
              <a:buFont typeface="Arial" panose="020B0604020202020204" pitchFamily="34" charset="0"/>
              <a:buChar char="•"/>
            </a:pPr>
            <a:r>
              <a:rPr lang="en-GB" sz="1100">
                <a:solidFill>
                  <a:srgbClr val="231F20"/>
                </a:solidFill>
                <a:latin typeface="ReithSans"/>
              </a:rPr>
              <a:t>Improve crop yields or crop quality. This may help reduce hunger around the world.</a:t>
            </a:r>
          </a:p>
          <a:p>
            <a:pPr>
              <a:buFont typeface="Arial" panose="020B0604020202020204" pitchFamily="34" charset="0"/>
              <a:buChar char="•"/>
            </a:pPr>
            <a:r>
              <a:rPr lang="en-GB" sz="1100">
                <a:solidFill>
                  <a:srgbClr val="231F20"/>
                </a:solidFill>
                <a:latin typeface="ReithSans"/>
              </a:rPr>
              <a:t>Introduce herbicide resistance, which results in less herbicides being used.</a:t>
            </a:r>
          </a:p>
          <a:p>
            <a:pPr>
              <a:buFont typeface="Arial" panose="020B0604020202020204" pitchFamily="34" charset="0"/>
              <a:buChar char="•"/>
            </a:pPr>
            <a:r>
              <a:rPr lang="en-GB" sz="1100">
                <a:solidFill>
                  <a:srgbClr val="231F20"/>
                </a:solidFill>
                <a:latin typeface="ReithSans"/>
              </a:rPr>
              <a:t>Insect and pest resistance can be inserted into the plants. </a:t>
            </a:r>
          </a:p>
          <a:p>
            <a:pPr>
              <a:buFont typeface="Arial" panose="020B0604020202020204" pitchFamily="34" charset="0"/>
              <a:buChar char="•"/>
            </a:pPr>
            <a:r>
              <a:rPr lang="en-GB" sz="1100">
                <a:solidFill>
                  <a:srgbClr val="231F20"/>
                </a:solidFill>
                <a:latin typeface="ReithSans"/>
              </a:rPr>
              <a:t>Sterile insects could be created such as a mosquito. This may help with spread of diseases, such as malaria.</a:t>
            </a:r>
          </a:p>
        </p:txBody>
      </p:sp>
      <p:sp>
        <p:nvSpPr>
          <p:cNvPr id="5" name="Rectangle 4">
            <a:extLst>
              <a:ext uri="{FF2B5EF4-FFF2-40B4-BE49-F238E27FC236}">
                <a16:creationId xmlns:a16="http://schemas.microsoft.com/office/drawing/2014/main" id="{4D06FA40-AE63-402C-A799-829C5A4EBDE8}"/>
              </a:ext>
            </a:extLst>
          </p:cNvPr>
          <p:cNvSpPr/>
          <p:nvPr/>
        </p:nvSpPr>
        <p:spPr>
          <a:xfrm>
            <a:off x="3710940" y="3548999"/>
            <a:ext cx="3147057" cy="178510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1100" b="1">
                <a:solidFill>
                  <a:srgbClr val="231F20"/>
                </a:solidFill>
                <a:latin typeface="ReithSans"/>
              </a:rPr>
              <a:t>Risks of genetic engineering</a:t>
            </a:r>
          </a:p>
          <a:p>
            <a:pPr>
              <a:buFont typeface="Arial" panose="020B0604020202020204" pitchFamily="34" charset="0"/>
              <a:buChar char="•"/>
            </a:pPr>
            <a:r>
              <a:rPr lang="en-GB" sz="1100">
                <a:solidFill>
                  <a:srgbClr val="231F20"/>
                </a:solidFill>
                <a:latin typeface="ReithSans"/>
              </a:rPr>
              <a:t>Transfer of the selected gene into other species. </a:t>
            </a:r>
          </a:p>
          <a:p>
            <a:pPr>
              <a:buFont typeface="Arial" panose="020B0604020202020204" pitchFamily="34" charset="0"/>
              <a:buChar char="•"/>
            </a:pPr>
            <a:r>
              <a:rPr lang="en-GB" sz="1100">
                <a:solidFill>
                  <a:srgbClr val="231F20"/>
                </a:solidFill>
                <a:latin typeface="ReithSans"/>
              </a:rPr>
              <a:t>Some people believe it is not ethical to interfere with nature in this way. </a:t>
            </a:r>
          </a:p>
          <a:p>
            <a:pPr>
              <a:buFont typeface="Arial" panose="020B0604020202020204" pitchFamily="34" charset="0"/>
              <a:buChar char="•"/>
            </a:pPr>
            <a:r>
              <a:rPr lang="en-GB" sz="1100">
                <a:solidFill>
                  <a:srgbClr val="231F20"/>
                </a:solidFill>
                <a:latin typeface="ReithSans"/>
              </a:rPr>
              <a:t>GM crop seeds are often more expensive and so people in developing countries cannot afford them.</a:t>
            </a:r>
          </a:p>
          <a:p>
            <a:pPr>
              <a:buFont typeface="Arial" panose="020B0604020202020204" pitchFamily="34" charset="0"/>
              <a:buChar char="•"/>
            </a:pPr>
            <a:r>
              <a:rPr lang="en-GB" sz="1100">
                <a:solidFill>
                  <a:srgbClr val="231F20"/>
                </a:solidFill>
                <a:latin typeface="ReithSans"/>
              </a:rPr>
              <a:t>GM crops could be harmful or cause allergic reactions in people.</a:t>
            </a:r>
          </a:p>
          <a:p>
            <a:pPr>
              <a:buFont typeface="Arial" panose="020B0604020202020204" pitchFamily="34" charset="0"/>
              <a:buChar char="•"/>
            </a:pPr>
            <a:r>
              <a:rPr lang="en-GB" sz="1100">
                <a:solidFill>
                  <a:srgbClr val="231F20"/>
                </a:solidFill>
                <a:latin typeface="ReithSans"/>
              </a:rPr>
              <a:t>Pollen produced by the plants could be toxic and harm insects that transfer it between plants.</a:t>
            </a:r>
          </a:p>
        </p:txBody>
      </p:sp>
      <p:pic>
        <p:nvPicPr>
          <p:cNvPr id="1026" name="Picture 2">
            <a:extLst>
              <a:ext uri="{FF2B5EF4-FFF2-40B4-BE49-F238E27FC236}">
                <a16:creationId xmlns:a16="http://schemas.microsoft.com/office/drawing/2014/main" id="{ACF2C8D6-C3D4-4C5A-88B4-B334E44DF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894" y="317345"/>
            <a:ext cx="2258346" cy="16200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AF522D5-8EC7-47CC-A1C2-1DB462A6B5A7}"/>
              </a:ext>
            </a:extLst>
          </p:cNvPr>
          <p:cNvPicPr>
            <a:picLocks noChangeAspect="1"/>
          </p:cNvPicPr>
          <p:nvPr/>
        </p:nvPicPr>
        <p:blipFill>
          <a:blip r:embed="rId3"/>
          <a:stretch>
            <a:fillRect/>
          </a:stretch>
        </p:blipFill>
        <p:spPr>
          <a:xfrm>
            <a:off x="-343740" y="5334103"/>
            <a:ext cx="3893315" cy="2347969"/>
          </a:xfrm>
          <a:prstGeom prst="rect">
            <a:avLst/>
          </a:prstGeom>
        </p:spPr>
      </p:pic>
      <p:pic>
        <p:nvPicPr>
          <p:cNvPr id="9" name="Picture 8">
            <a:extLst>
              <a:ext uri="{FF2B5EF4-FFF2-40B4-BE49-F238E27FC236}">
                <a16:creationId xmlns:a16="http://schemas.microsoft.com/office/drawing/2014/main" id="{0F92FEE5-AA1B-4F96-B5CB-29CF7A0F94B9}"/>
              </a:ext>
            </a:extLst>
          </p:cNvPr>
          <p:cNvPicPr>
            <a:picLocks noChangeAspect="1"/>
          </p:cNvPicPr>
          <p:nvPr/>
        </p:nvPicPr>
        <p:blipFill rotWithShape="1">
          <a:blip r:embed="rId4"/>
          <a:srcRect r="10347"/>
          <a:stretch/>
        </p:blipFill>
        <p:spPr>
          <a:xfrm>
            <a:off x="-487678" y="7840067"/>
            <a:ext cx="4098213" cy="2065933"/>
          </a:xfrm>
          <a:prstGeom prst="rect">
            <a:avLst/>
          </a:prstGeom>
        </p:spPr>
      </p:pic>
      <p:pic>
        <p:nvPicPr>
          <p:cNvPr id="10" name="Picture 9">
            <a:extLst>
              <a:ext uri="{FF2B5EF4-FFF2-40B4-BE49-F238E27FC236}">
                <a16:creationId xmlns:a16="http://schemas.microsoft.com/office/drawing/2014/main" id="{613636BE-581C-45FC-8F95-D24F9228E803}"/>
              </a:ext>
            </a:extLst>
          </p:cNvPr>
          <p:cNvPicPr>
            <a:picLocks noChangeAspect="1"/>
          </p:cNvPicPr>
          <p:nvPr/>
        </p:nvPicPr>
        <p:blipFill>
          <a:blip r:embed="rId5"/>
          <a:stretch>
            <a:fillRect/>
          </a:stretch>
        </p:blipFill>
        <p:spPr>
          <a:xfrm>
            <a:off x="3288806" y="5363919"/>
            <a:ext cx="3568434" cy="956942"/>
          </a:xfrm>
          <a:prstGeom prst="rect">
            <a:avLst/>
          </a:prstGeom>
        </p:spPr>
      </p:pic>
      <p:pic>
        <p:nvPicPr>
          <p:cNvPr id="11" name="Picture 10">
            <a:extLst>
              <a:ext uri="{FF2B5EF4-FFF2-40B4-BE49-F238E27FC236}">
                <a16:creationId xmlns:a16="http://schemas.microsoft.com/office/drawing/2014/main" id="{4145A854-B6B8-40AE-8C02-27168A7CB34F}"/>
              </a:ext>
            </a:extLst>
          </p:cNvPr>
          <p:cNvPicPr>
            <a:picLocks noChangeAspect="1"/>
          </p:cNvPicPr>
          <p:nvPr/>
        </p:nvPicPr>
        <p:blipFill>
          <a:blip r:embed="rId6"/>
          <a:stretch>
            <a:fillRect/>
          </a:stretch>
        </p:blipFill>
        <p:spPr>
          <a:xfrm>
            <a:off x="3396001" y="6112431"/>
            <a:ext cx="3461999" cy="2540751"/>
          </a:xfrm>
          <a:prstGeom prst="rect">
            <a:avLst/>
          </a:prstGeom>
        </p:spPr>
      </p:pic>
    </p:spTree>
    <p:extLst>
      <p:ext uri="{BB962C8B-B14F-4D97-AF65-F5344CB8AC3E}">
        <p14:creationId xmlns:p14="http://schemas.microsoft.com/office/powerpoint/2010/main" val="700106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8B7B89-275B-4F98-9CC4-66E5B4C56695}"/>
              </a:ext>
            </a:extLst>
          </p:cNvPr>
          <p:cNvSpPr txBox="1"/>
          <p:nvPr/>
        </p:nvSpPr>
        <p:spPr>
          <a:xfrm>
            <a:off x="0" y="0"/>
            <a:ext cx="6857999" cy="338554"/>
          </a:xfrm>
          <a:prstGeom prst="rect">
            <a:avLst/>
          </a:prstGeom>
          <a:solidFill>
            <a:schemeClr val="accent3"/>
          </a:solidFill>
        </p:spPr>
        <p:txBody>
          <a:bodyPr wrap="square" rtlCol="0">
            <a:spAutoFit/>
          </a:bodyPr>
          <a:lstStyle/>
          <a:p>
            <a:pPr algn="ctr"/>
            <a:r>
              <a:rPr lang="en-GB" sz="1600" b="1"/>
              <a:t>Genetics, Inheritance and Evolution Revision Part II</a:t>
            </a:r>
            <a:endParaRPr lang="en-GB" sz="1400"/>
          </a:p>
        </p:txBody>
      </p:sp>
      <p:sp>
        <p:nvSpPr>
          <p:cNvPr id="4" name="Rectangle 3">
            <a:extLst>
              <a:ext uri="{FF2B5EF4-FFF2-40B4-BE49-F238E27FC236}">
                <a16:creationId xmlns:a16="http://schemas.microsoft.com/office/drawing/2014/main" id="{985A9CC9-7757-4731-AD8F-65D231DD0E6D}"/>
              </a:ext>
            </a:extLst>
          </p:cNvPr>
          <p:cNvSpPr/>
          <p:nvPr/>
        </p:nvSpPr>
        <p:spPr>
          <a:xfrm>
            <a:off x="67236" y="396377"/>
            <a:ext cx="6716806"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a:solidFill>
                <a:schemeClr val="tx1"/>
              </a:solidFill>
            </a:endParaRPr>
          </a:p>
          <a:p>
            <a:endParaRPr lang="en-GB" sz="1200" b="1">
              <a:solidFill>
                <a:schemeClr val="tx1"/>
              </a:solidFill>
            </a:endParaRPr>
          </a:p>
          <a:p>
            <a:endParaRPr lang="en-GB" sz="1200" b="1">
              <a:solidFill>
                <a:schemeClr val="tx1"/>
              </a:solidFill>
            </a:endParaRPr>
          </a:p>
          <a:p>
            <a:r>
              <a:rPr lang="en-GB" sz="1200" b="1">
                <a:solidFill>
                  <a:schemeClr val="tx1"/>
                </a:solidFill>
              </a:rPr>
              <a:t>Do Now: </a:t>
            </a:r>
            <a:r>
              <a:rPr lang="en-GB" sz="1200">
                <a:solidFill>
                  <a:schemeClr val="tx1"/>
                </a:solidFill>
              </a:rPr>
              <a:t>Define these terms</a:t>
            </a:r>
            <a:endParaRPr lang="en-GB" sz="1200" b="1">
              <a:solidFill>
                <a:schemeClr val="tx1"/>
              </a:solidFill>
            </a:endParaRPr>
          </a:p>
          <a:p>
            <a:endParaRPr lang="en-GB" sz="1200" b="1">
              <a:solidFill>
                <a:schemeClr val="tx1"/>
              </a:solidFill>
            </a:endParaRPr>
          </a:p>
          <a:p>
            <a:endParaRPr lang="en-GB" sz="1200">
              <a:solidFill>
                <a:schemeClr val="tx1"/>
              </a:solidFill>
            </a:endParaRPr>
          </a:p>
          <a:p>
            <a:endParaRPr lang="en-GB" sz="1200">
              <a:solidFill>
                <a:schemeClr val="tx1"/>
              </a:solidFill>
            </a:endParaRPr>
          </a:p>
          <a:p>
            <a:endParaRPr lang="en-GB" sz="1200">
              <a:solidFill>
                <a:schemeClr val="tx1"/>
              </a:solidFill>
            </a:endParaRPr>
          </a:p>
          <a:p>
            <a:endParaRPr lang="en-GB" sz="1200">
              <a:solidFill>
                <a:schemeClr val="tx1"/>
              </a:solidFill>
            </a:endParaRPr>
          </a:p>
          <a:p>
            <a:endParaRPr lang="en-GB" sz="1200">
              <a:solidFill>
                <a:schemeClr val="tx1"/>
              </a:solidFill>
            </a:endParaRPr>
          </a:p>
        </p:txBody>
      </p:sp>
      <p:sp>
        <p:nvSpPr>
          <p:cNvPr id="5" name="Rectangle 4">
            <a:extLst>
              <a:ext uri="{FF2B5EF4-FFF2-40B4-BE49-F238E27FC236}">
                <a16:creationId xmlns:a16="http://schemas.microsoft.com/office/drawing/2014/main" id="{FB390F07-B1D9-4CDF-93D0-717994991155}"/>
              </a:ext>
            </a:extLst>
          </p:cNvPr>
          <p:cNvSpPr/>
          <p:nvPr/>
        </p:nvSpPr>
        <p:spPr>
          <a:xfrm>
            <a:off x="-5" y="121185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rPr>
              <a:t>Natural Selection and Evolution</a:t>
            </a:r>
          </a:p>
        </p:txBody>
      </p:sp>
      <p:sp>
        <p:nvSpPr>
          <p:cNvPr id="2" name="Rectangle 1">
            <a:extLst>
              <a:ext uri="{FF2B5EF4-FFF2-40B4-BE49-F238E27FC236}">
                <a16:creationId xmlns:a16="http://schemas.microsoft.com/office/drawing/2014/main" id="{14BEE89E-4527-4F74-AA9A-7B26AF7C64E4}"/>
              </a:ext>
            </a:extLst>
          </p:cNvPr>
          <p:cNvSpPr/>
          <p:nvPr/>
        </p:nvSpPr>
        <p:spPr>
          <a:xfrm>
            <a:off x="-4" y="1529201"/>
            <a:ext cx="4202210" cy="938719"/>
          </a:xfrm>
          <a:prstGeom prst="rect">
            <a:avLst/>
          </a:prstGeom>
        </p:spPr>
        <p:txBody>
          <a:bodyPr wrap="square">
            <a:spAutoFit/>
          </a:bodyPr>
          <a:lstStyle/>
          <a:p>
            <a:r>
              <a:rPr lang="en-GB" sz="1100">
                <a:solidFill>
                  <a:srgbClr val="000000"/>
                </a:solidFill>
                <a:latin typeface="Calibri" panose="020F0502020204030204" pitchFamily="34" charset="0"/>
              </a:rPr>
              <a:t>The </a:t>
            </a:r>
            <a:r>
              <a:rPr lang="en-GB" sz="1100" b="1">
                <a:solidFill>
                  <a:srgbClr val="000000"/>
                </a:solidFill>
                <a:latin typeface="Calibri" panose="020F0502020204030204" pitchFamily="34" charset="0"/>
              </a:rPr>
              <a:t>theory of evolution </a:t>
            </a:r>
            <a:r>
              <a:rPr lang="en-GB" sz="1100">
                <a:solidFill>
                  <a:srgbClr val="000000"/>
                </a:solidFill>
                <a:latin typeface="Calibri" panose="020F0502020204030204" pitchFamily="34" charset="0"/>
              </a:rPr>
              <a:t>says that all species of living things have evolved from simple life forms over millions or billions of years. </a:t>
            </a:r>
          </a:p>
          <a:p>
            <a:endParaRPr lang="en-GB" sz="1100">
              <a:solidFill>
                <a:srgbClr val="000000"/>
              </a:solidFill>
              <a:latin typeface="Calibri" panose="020F0502020204030204" pitchFamily="34" charset="0"/>
            </a:endParaRPr>
          </a:p>
          <a:p>
            <a:r>
              <a:rPr lang="en-GB" sz="1100">
                <a:solidFill>
                  <a:srgbClr val="000000"/>
                </a:solidFill>
                <a:latin typeface="Calibri" panose="020F0502020204030204" pitchFamily="34" charset="0"/>
              </a:rPr>
              <a:t>Evolution happens through a process called natural selection which changes the inherited characteristics over time.</a:t>
            </a:r>
          </a:p>
        </p:txBody>
      </p:sp>
      <p:sp>
        <p:nvSpPr>
          <p:cNvPr id="6" name="TextBox 5">
            <a:extLst>
              <a:ext uri="{FF2B5EF4-FFF2-40B4-BE49-F238E27FC236}">
                <a16:creationId xmlns:a16="http://schemas.microsoft.com/office/drawing/2014/main" id="{D5451A53-C759-4F41-9B42-BF9F60D9BD06}"/>
              </a:ext>
            </a:extLst>
          </p:cNvPr>
          <p:cNvSpPr txBox="1"/>
          <p:nvPr/>
        </p:nvSpPr>
        <p:spPr>
          <a:xfrm>
            <a:off x="-63876" y="2467920"/>
            <a:ext cx="4235826" cy="938719"/>
          </a:xfrm>
          <a:prstGeom prst="rect">
            <a:avLst/>
          </a:prstGeom>
          <a:noFill/>
        </p:spPr>
        <p:txBody>
          <a:bodyPr wrap="square" rtlCol="0">
            <a:spAutoFit/>
          </a:bodyPr>
          <a:lstStyle/>
          <a:p>
            <a:r>
              <a:rPr lang="en-GB" sz="1100"/>
              <a:t>Charles Darwin was the first person to explain evolution by natural selection:</a:t>
            </a:r>
          </a:p>
          <a:p>
            <a:pPr marL="342900" indent="-342900">
              <a:buAutoNum type="arabicPeriod"/>
            </a:pPr>
            <a:r>
              <a:rPr lang="en-GB" sz="1100"/>
              <a:t>There is </a:t>
            </a:r>
            <a:r>
              <a:rPr lang="en-GB" sz="1100" b="1"/>
              <a:t>variation</a:t>
            </a:r>
            <a:r>
              <a:rPr lang="en-GB" sz="1100"/>
              <a:t> in a species often caused by </a:t>
            </a:r>
            <a:r>
              <a:rPr lang="en-GB" sz="1100" b="1"/>
              <a:t>mutation.</a:t>
            </a:r>
          </a:p>
          <a:p>
            <a:pPr marL="342900" indent="-342900">
              <a:buAutoNum type="arabicPeriod"/>
            </a:pPr>
            <a:r>
              <a:rPr lang="en-GB" sz="1100"/>
              <a:t>The individuals which are </a:t>
            </a:r>
            <a:r>
              <a:rPr lang="en-GB" sz="1100" b="1"/>
              <a:t>best adapted survive and reproduce</a:t>
            </a:r>
          </a:p>
          <a:p>
            <a:pPr marL="342900" indent="-342900">
              <a:buAutoNum type="arabicPeriod"/>
            </a:pPr>
            <a:r>
              <a:rPr lang="en-GB" sz="1100" b="1"/>
              <a:t>Genes for the adaptation are passed on to their offspring.</a:t>
            </a:r>
          </a:p>
        </p:txBody>
      </p:sp>
      <p:pic>
        <p:nvPicPr>
          <p:cNvPr id="2054" name="Picture 6">
            <a:extLst>
              <a:ext uri="{FF2B5EF4-FFF2-40B4-BE49-F238E27FC236}">
                <a16:creationId xmlns:a16="http://schemas.microsoft.com/office/drawing/2014/main" id="{34C56C68-C2D7-4506-B44C-20BF64049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76" y="5043290"/>
            <a:ext cx="3684879" cy="253676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522EB32-0468-4FDE-B2FD-60FB7B4E341D}"/>
              </a:ext>
            </a:extLst>
          </p:cNvPr>
          <p:cNvSpPr txBox="1"/>
          <p:nvPr/>
        </p:nvSpPr>
        <p:spPr>
          <a:xfrm>
            <a:off x="67236" y="655899"/>
            <a:ext cx="2068155" cy="430887"/>
          </a:xfrm>
          <a:prstGeom prst="rect">
            <a:avLst/>
          </a:prstGeom>
          <a:noFill/>
        </p:spPr>
        <p:txBody>
          <a:bodyPr wrap="square" rtlCol="0">
            <a:spAutoFit/>
          </a:bodyPr>
          <a:lstStyle/>
          <a:p>
            <a:r>
              <a:rPr lang="en-GB" sz="1100"/>
              <a:t>-Natural Selection</a:t>
            </a:r>
          </a:p>
          <a:p>
            <a:r>
              <a:rPr lang="en-GB" sz="1100"/>
              <a:t>-Population</a:t>
            </a:r>
          </a:p>
        </p:txBody>
      </p:sp>
      <p:sp>
        <p:nvSpPr>
          <p:cNvPr id="12" name="TextBox 11">
            <a:extLst>
              <a:ext uri="{FF2B5EF4-FFF2-40B4-BE49-F238E27FC236}">
                <a16:creationId xmlns:a16="http://schemas.microsoft.com/office/drawing/2014/main" id="{DB04FCF9-3E2A-48D1-92EB-071F97844117}"/>
              </a:ext>
            </a:extLst>
          </p:cNvPr>
          <p:cNvSpPr txBox="1"/>
          <p:nvPr/>
        </p:nvSpPr>
        <p:spPr>
          <a:xfrm>
            <a:off x="1618973" y="658405"/>
            <a:ext cx="2068155" cy="430887"/>
          </a:xfrm>
          <a:prstGeom prst="rect">
            <a:avLst/>
          </a:prstGeom>
          <a:noFill/>
        </p:spPr>
        <p:txBody>
          <a:bodyPr wrap="square" rtlCol="0">
            <a:spAutoFit/>
          </a:bodyPr>
          <a:lstStyle/>
          <a:p>
            <a:r>
              <a:rPr lang="en-GB" sz="1100"/>
              <a:t>-Species</a:t>
            </a:r>
          </a:p>
          <a:p>
            <a:r>
              <a:rPr lang="en-GB" sz="1100"/>
              <a:t>- Evolution</a:t>
            </a:r>
          </a:p>
        </p:txBody>
      </p:sp>
      <p:sp>
        <p:nvSpPr>
          <p:cNvPr id="13" name="TextBox 12">
            <a:extLst>
              <a:ext uri="{FF2B5EF4-FFF2-40B4-BE49-F238E27FC236}">
                <a16:creationId xmlns:a16="http://schemas.microsoft.com/office/drawing/2014/main" id="{7CECFF41-17FC-4D37-B6E8-90516167431E}"/>
              </a:ext>
            </a:extLst>
          </p:cNvPr>
          <p:cNvSpPr txBox="1"/>
          <p:nvPr/>
        </p:nvSpPr>
        <p:spPr>
          <a:xfrm>
            <a:off x="3273170" y="633276"/>
            <a:ext cx="2068155" cy="430887"/>
          </a:xfrm>
          <a:prstGeom prst="rect">
            <a:avLst/>
          </a:prstGeom>
          <a:noFill/>
        </p:spPr>
        <p:txBody>
          <a:bodyPr wrap="square" rtlCol="0">
            <a:spAutoFit/>
          </a:bodyPr>
          <a:lstStyle/>
          <a:p>
            <a:r>
              <a:rPr lang="en-GB" sz="1100"/>
              <a:t>-Adaptation</a:t>
            </a:r>
          </a:p>
          <a:p>
            <a:r>
              <a:rPr lang="en-GB" sz="1100"/>
              <a:t>-Fossil</a:t>
            </a:r>
          </a:p>
        </p:txBody>
      </p:sp>
      <p:sp>
        <p:nvSpPr>
          <p:cNvPr id="14" name="TextBox 13">
            <a:extLst>
              <a:ext uri="{FF2B5EF4-FFF2-40B4-BE49-F238E27FC236}">
                <a16:creationId xmlns:a16="http://schemas.microsoft.com/office/drawing/2014/main" id="{63511688-9B62-44CE-9615-F2DA026F4D19}"/>
              </a:ext>
            </a:extLst>
          </p:cNvPr>
          <p:cNvSpPr txBox="1"/>
          <p:nvPr/>
        </p:nvSpPr>
        <p:spPr>
          <a:xfrm>
            <a:off x="4857081" y="633276"/>
            <a:ext cx="2068155" cy="430887"/>
          </a:xfrm>
          <a:prstGeom prst="rect">
            <a:avLst/>
          </a:prstGeom>
          <a:noFill/>
        </p:spPr>
        <p:txBody>
          <a:bodyPr wrap="square" rtlCol="0">
            <a:spAutoFit/>
          </a:bodyPr>
          <a:lstStyle/>
          <a:p>
            <a:r>
              <a:rPr lang="en-GB" sz="1100"/>
              <a:t>-Offspring</a:t>
            </a:r>
          </a:p>
          <a:p>
            <a:r>
              <a:rPr lang="en-GB" sz="1100"/>
              <a:t>-Resistance</a:t>
            </a:r>
          </a:p>
        </p:txBody>
      </p:sp>
      <p:pic>
        <p:nvPicPr>
          <p:cNvPr id="2056" name="Picture 8">
            <a:extLst>
              <a:ext uri="{FF2B5EF4-FFF2-40B4-BE49-F238E27FC236}">
                <a16:creationId xmlns:a16="http://schemas.microsoft.com/office/drawing/2014/main" id="{8EFAC2B4-C7E8-4F27-9174-E56EB7BF1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8630" y="1537533"/>
            <a:ext cx="2909370" cy="194496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349BC80C-5A23-45EE-86A1-EFB2555740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791286"/>
            <a:ext cx="4117319" cy="194810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1467DF7-88AB-4872-8AE8-FF41536D0D6A}"/>
              </a:ext>
            </a:extLst>
          </p:cNvPr>
          <p:cNvSpPr/>
          <p:nvPr/>
        </p:nvSpPr>
        <p:spPr>
          <a:xfrm>
            <a:off x="-63876" y="3482501"/>
            <a:ext cx="4721833" cy="1446550"/>
          </a:xfrm>
          <a:prstGeom prst="rect">
            <a:avLst/>
          </a:prstGeom>
        </p:spPr>
        <p:txBody>
          <a:bodyPr wrap="square">
            <a:spAutoFit/>
          </a:bodyPr>
          <a:lstStyle/>
          <a:p>
            <a:pPr fontAlgn="base"/>
            <a:r>
              <a:rPr lang="en-GB" sz="1100">
                <a:solidFill>
                  <a:srgbClr val="000000"/>
                </a:solidFill>
                <a:latin typeface="Calibri" panose="020F0502020204030204" pitchFamily="34" charset="0"/>
              </a:rPr>
              <a:t>Darwin’s theory of natural selection was initially rejected because:</a:t>
            </a:r>
            <a:r>
              <a:rPr lang="en-US" sz="1100">
                <a:solidFill>
                  <a:srgbClr val="000000"/>
                </a:solidFill>
                <a:latin typeface="Calibri" panose="020F0502020204030204" pitchFamily="34" charset="0"/>
              </a:rPr>
              <a:t>​</a:t>
            </a:r>
            <a:endParaRPr lang="en-GB" sz="1100">
              <a:solidFill>
                <a:srgbClr val="000000"/>
              </a:solidFill>
              <a:latin typeface="Segoe UI" panose="020B0502040204020203" pitchFamily="34" charset="0"/>
            </a:endParaRPr>
          </a:p>
          <a:p>
            <a:pPr fontAlgn="base">
              <a:buFont typeface="Arial" panose="020B0604020202020204" pitchFamily="34" charset="0"/>
              <a:buChar char="•"/>
            </a:pPr>
            <a:r>
              <a:rPr lang="en-GB" sz="1100">
                <a:solidFill>
                  <a:srgbClr val="000000"/>
                </a:solidFill>
                <a:latin typeface="Calibri" panose="020F0502020204030204" pitchFamily="34" charset="0"/>
              </a:rPr>
              <a:t>Most people still believed that humans have been on earth since the beginning</a:t>
            </a:r>
            <a:r>
              <a:rPr lang="en-US" sz="1100">
                <a:solidFill>
                  <a:srgbClr val="000000"/>
                </a:solidFill>
                <a:latin typeface="Calibri" panose="020F0502020204030204" pitchFamily="34" charset="0"/>
              </a:rPr>
              <a:t>​</a:t>
            </a:r>
            <a:endParaRPr lang="en-GB" sz="1100">
              <a:solidFill>
                <a:srgbClr val="000000"/>
              </a:solidFill>
              <a:latin typeface="Arial" panose="020B0604020202020204" pitchFamily="34" charset="0"/>
            </a:endParaRPr>
          </a:p>
          <a:p>
            <a:pPr fontAlgn="base">
              <a:buFont typeface="Arial" panose="020B0604020202020204" pitchFamily="34" charset="0"/>
              <a:buChar char="•"/>
            </a:pPr>
            <a:r>
              <a:rPr lang="en-GB" sz="1100">
                <a:solidFill>
                  <a:srgbClr val="000000"/>
                </a:solidFill>
                <a:latin typeface="Calibri" panose="020F0502020204030204" pitchFamily="34" charset="0"/>
              </a:rPr>
              <a:t>Not enough fossil evidence at the time​</a:t>
            </a:r>
            <a:endParaRPr lang="en-GB" sz="1100">
              <a:solidFill>
                <a:srgbClr val="000000"/>
              </a:solidFill>
              <a:latin typeface="Arial" panose="020B0604020202020204" pitchFamily="34" charset="0"/>
            </a:endParaRPr>
          </a:p>
          <a:p>
            <a:pPr fontAlgn="base">
              <a:buFont typeface="Arial" panose="020B0604020202020204" pitchFamily="34" charset="0"/>
              <a:buChar char="•"/>
            </a:pPr>
            <a:r>
              <a:rPr lang="en-GB" sz="1100">
                <a:solidFill>
                  <a:srgbClr val="000000"/>
                </a:solidFill>
                <a:latin typeface="Calibri" panose="020F0502020204030204" pitchFamily="34" charset="0"/>
              </a:rPr>
              <a:t>Mechanism of inheritance (genes) not known at the time.</a:t>
            </a:r>
            <a:r>
              <a:rPr lang="en-US" sz="1100">
                <a:solidFill>
                  <a:srgbClr val="000000"/>
                </a:solidFill>
                <a:latin typeface="Calibri" panose="020F0502020204030204" pitchFamily="34" charset="0"/>
              </a:rPr>
              <a:t>​</a:t>
            </a:r>
          </a:p>
          <a:p>
            <a:pPr fontAlgn="base">
              <a:buFont typeface="Arial" panose="020B0604020202020204" pitchFamily="34" charset="0"/>
              <a:buChar char="•"/>
            </a:pPr>
            <a:endParaRPr lang="en-US" sz="1100" b="0" i="0">
              <a:solidFill>
                <a:srgbClr val="000000"/>
              </a:solidFill>
              <a:effectLst/>
              <a:latin typeface="Calibri" panose="020F0502020204030204" pitchFamily="34" charset="0"/>
            </a:endParaRPr>
          </a:p>
          <a:p>
            <a:pPr fontAlgn="base"/>
            <a:r>
              <a:rPr lang="en-US" sz="1100" b="1">
                <a:solidFill>
                  <a:srgbClr val="000000"/>
                </a:solidFill>
                <a:latin typeface="Calibri" panose="020F0502020204030204" pitchFamily="34" charset="0"/>
              </a:rPr>
              <a:t>Evidence now:</a:t>
            </a:r>
          </a:p>
          <a:p>
            <a:pPr fontAlgn="base"/>
            <a:r>
              <a:rPr lang="en-US" sz="1100" b="0" i="0">
                <a:solidFill>
                  <a:srgbClr val="000000"/>
                </a:solidFill>
                <a:effectLst/>
                <a:latin typeface="Calibri" panose="020F0502020204030204" pitchFamily="34" charset="0"/>
              </a:rPr>
              <a:t>Fossil record, we know about genes and how they are inherited </a:t>
            </a:r>
          </a:p>
          <a:p>
            <a:pPr fontAlgn="base"/>
            <a:r>
              <a:rPr lang="en-US" sz="1100" b="0" i="0">
                <a:solidFill>
                  <a:srgbClr val="000000"/>
                </a:solidFill>
                <a:effectLst/>
                <a:latin typeface="Calibri" panose="020F0502020204030204" pitchFamily="34" charset="0"/>
              </a:rPr>
              <a:t>and we have resistan</a:t>
            </a:r>
            <a:r>
              <a:rPr lang="en-US" sz="1100">
                <a:solidFill>
                  <a:srgbClr val="000000"/>
                </a:solidFill>
                <a:latin typeface="Calibri" panose="020F0502020204030204" pitchFamily="34" charset="0"/>
              </a:rPr>
              <a:t>t bacteria as an example of natural selection</a:t>
            </a:r>
            <a:endParaRPr lang="en-US" sz="1100" b="0" i="0">
              <a:solidFill>
                <a:srgbClr val="000000"/>
              </a:solidFill>
              <a:effectLst/>
              <a:latin typeface="Arial" panose="020B0604020202020204" pitchFamily="34" charset="0"/>
            </a:endParaRPr>
          </a:p>
        </p:txBody>
      </p:sp>
      <p:pic>
        <p:nvPicPr>
          <p:cNvPr id="2060" name="Picture 12">
            <a:extLst>
              <a:ext uri="{FF2B5EF4-FFF2-40B4-BE49-F238E27FC236}">
                <a16:creationId xmlns:a16="http://schemas.microsoft.com/office/drawing/2014/main" id="{50A2A2CD-8DE5-441B-AA16-040A03113D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5462" y="3940170"/>
            <a:ext cx="2802538" cy="9454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F9332F2-350D-4089-BF0C-F08E2C1A40D8}"/>
              </a:ext>
            </a:extLst>
          </p:cNvPr>
          <p:cNvPicPr>
            <a:picLocks noChangeAspect="1"/>
          </p:cNvPicPr>
          <p:nvPr/>
        </p:nvPicPr>
        <p:blipFill>
          <a:blip r:embed="rId6"/>
          <a:stretch>
            <a:fillRect/>
          </a:stretch>
        </p:blipFill>
        <p:spPr>
          <a:xfrm>
            <a:off x="3425638" y="4952999"/>
            <a:ext cx="3684879" cy="2131379"/>
          </a:xfrm>
          <a:prstGeom prst="rect">
            <a:avLst/>
          </a:prstGeom>
        </p:spPr>
      </p:pic>
    </p:spTree>
    <p:extLst>
      <p:ext uri="{BB962C8B-B14F-4D97-AF65-F5344CB8AC3E}">
        <p14:creationId xmlns:p14="http://schemas.microsoft.com/office/powerpoint/2010/main" val="3841820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cs typeface="Calibri"/>
              </a:rPr>
              <a:t>Extinction and Fossils</a:t>
            </a:r>
          </a:p>
        </p:txBody>
      </p:sp>
      <p:sp>
        <p:nvSpPr>
          <p:cNvPr id="4" name="Rectangle 3">
            <a:extLst>
              <a:ext uri="{FF2B5EF4-FFF2-40B4-BE49-F238E27FC236}">
                <a16:creationId xmlns:a16="http://schemas.microsoft.com/office/drawing/2014/main" id="{A72EDF9B-6263-414A-B56D-F6706CA97583}"/>
              </a:ext>
            </a:extLst>
          </p:cNvPr>
          <p:cNvSpPr/>
          <p:nvPr/>
        </p:nvSpPr>
        <p:spPr>
          <a:xfrm>
            <a:off x="1714500" y="6061055"/>
            <a:ext cx="3429000" cy="369332"/>
          </a:xfrm>
          <a:prstGeom prst="rect">
            <a:avLst/>
          </a:prstGeom>
        </p:spPr>
        <p:txBody>
          <a:bodyPr>
            <a:spAutoFit/>
          </a:bodyPr>
          <a:lstStyle/>
          <a:p>
            <a:r>
              <a:rPr lang="en-GB">
                <a:solidFill>
                  <a:srgbClr val="000000"/>
                </a:solidFill>
                <a:latin typeface="Comic Sans MS" panose="030F0702030302020204" pitchFamily="66" charset="0"/>
              </a:rPr>
              <a:t>​</a:t>
            </a:r>
            <a:endParaRPr lang="en-GB"/>
          </a:p>
        </p:txBody>
      </p:sp>
      <p:sp>
        <p:nvSpPr>
          <p:cNvPr id="5" name="TextBox 4">
            <a:extLst>
              <a:ext uri="{FF2B5EF4-FFF2-40B4-BE49-F238E27FC236}">
                <a16:creationId xmlns:a16="http://schemas.microsoft.com/office/drawing/2014/main" id="{A5196714-63DB-430C-8C7C-611F161672D7}"/>
              </a:ext>
            </a:extLst>
          </p:cNvPr>
          <p:cNvSpPr txBox="1"/>
          <p:nvPr/>
        </p:nvSpPr>
        <p:spPr>
          <a:xfrm>
            <a:off x="5449" y="998035"/>
            <a:ext cx="3214001" cy="144655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100" b="1" dirty="0"/>
              <a:t>Problems with fossils as evidence:</a:t>
            </a:r>
          </a:p>
          <a:p>
            <a:pPr marL="285750" indent="-285750">
              <a:buFont typeface="Arial" panose="020B0604020202020204" pitchFamily="34" charset="0"/>
              <a:buChar char="•"/>
            </a:pPr>
            <a:r>
              <a:rPr lang="en-GB" sz="1100" dirty="0"/>
              <a:t>They are rare as conditions had to be exactly right to make them</a:t>
            </a:r>
          </a:p>
          <a:p>
            <a:pPr marL="285750" indent="-285750">
              <a:buFont typeface="Arial" panose="020B0604020202020204" pitchFamily="34" charset="0"/>
              <a:buChar char="•"/>
            </a:pPr>
            <a:r>
              <a:rPr lang="en-GB" sz="1100" dirty="0"/>
              <a:t>The record is incomplete (some are missing)</a:t>
            </a:r>
          </a:p>
          <a:p>
            <a:pPr marL="285750" indent="-285750">
              <a:buFont typeface="Arial" panose="020B0604020202020204" pitchFamily="34" charset="0"/>
              <a:buChar char="•"/>
            </a:pPr>
            <a:r>
              <a:rPr lang="en-GB" sz="1100" dirty="0"/>
              <a:t>Mostly only hard parts of organisms can be seen as soft parts decay.</a:t>
            </a:r>
          </a:p>
          <a:p>
            <a:pPr marL="285750" indent="-285750">
              <a:buFont typeface="Arial" panose="020B0604020202020204" pitchFamily="34" charset="0"/>
              <a:buChar char="•"/>
            </a:pPr>
            <a:r>
              <a:rPr lang="en-GB" sz="1100" dirty="0"/>
              <a:t>They can be easily damaged or destroyed by erosion. </a:t>
            </a:r>
          </a:p>
        </p:txBody>
      </p:sp>
      <p:sp>
        <p:nvSpPr>
          <p:cNvPr id="6" name="Rectangle 5">
            <a:extLst>
              <a:ext uri="{FF2B5EF4-FFF2-40B4-BE49-F238E27FC236}">
                <a16:creationId xmlns:a16="http://schemas.microsoft.com/office/drawing/2014/main" id="{CBB5B1D9-285D-4A4A-8D29-896AD7BA847B}"/>
              </a:ext>
            </a:extLst>
          </p:cNvPr>
          <p:cNvSpPr/>
          <p:nvPr/>
        </p:nvSpPr>
        <p:spPr>
          <a:xfrm>
            <a:off x="18229" y="296154"/>
            <a:ext cx="6857999" cy="938719"/>
          </a:xfrm>
          <a:prstGeom prst="rect">
            <a:avLst/>
          </a:prstGeom>
        </p:spPr>
        <p:txBody>
          <a:bodyPr wrap="square">
            <a:spAutoFit/>
          </a:bodyPr>
          <a:lstStyle/>
          <a:p>
            <a:r>
              <a:rPr lang="en-GB" sz="1100" b="1" dirty="0">
                <a:solidFill>
                  <a:srgbClr val="000000"/>
                </a:solidFill>
                <a:latin typeface="Calibri" panose="020F0502020204030204" pitchFamily="34" charset="0"/>
              </a:rPr>
              <a:t>Fossils</a:t>
            </a:r>
            <a:r>
              <a:rPr lang="en-GB" sz="1100" dirty="0">
                <a:solidFill>
                  <a:srgbClr val="000000"/>
                </a:solidFill>
                <a:latin typeface="Calibri" panose="020F0502020204030204" pitchFamily="34" charset="0"/>
              </a:rPr>
              <a:t> are </a:t>
            </a:r>
            <a:r>
              <a:rPr lang="en-GB" sz="1100" b="1" dirty="0">
                <a:solidFill>
                  <a:srgbClr val="000000"/>
                </a:solidFill>
                <a:latin typeface="Calibri" panose="020F0502020204030204" pitchFamily="34" charset="0"/>
              </a:rPr>
              <a:t>remains or impressions </a:t>
            </a:r>
            <a:r>
              <a:rPr lang="en-GB" sz="1100" dirty="0">
                <a:solidFill>
                  <a:srgbClr val="000000"/>
                </a:solidFill>
                <a:latin typeface="Calibri" panose="020F0502020204030204" pitchFamily="34" charset="0"/>
              </a:rPr>
              <a:t>of dead animals and plants from </a:t>
            </a:r>
            <a:r>
              <a:rPr lang="en-GB" sz="1100" b="1" dirty="0">
                <a:solidFill>
                  <a:srgbClr val="000000"/>
                </a:solidFill>
                <a:latin typeface="Calibri" panose="020F0502020204030204" pitchFamily="34" charset="0"/>
              </a:rPr>
              <a:t>millions of years ago</a:t>
            </a:r>
            <a:r>
              <a:rPr lang="en-GB" sz="1100" dirty="0">
                <a:solidFill>
                  <a:srgbClr val="000000"/>
                </a:solidFill>
                <a:latin typeface="Calibri" panose="020F0502020204030204" pitchFamily="34" charset="0"/>
              </a:rPr>
              <a:t>, which are found in sedimentary </a:t>
            </a:r>
            <a:r>
              <a:rPr lang="en-GB" sz="1100" b="1" u="sng" dirty="0">
                <a:solidFill>
                  <a:srgbClr val="000000"/>
                </a:solidFill>
                <a:latin typeface="Calibri" panose="020F0502020204030204" pitchFamily="34" charset="0"/>
              </a:rPr>
              <a:t>rocks.</a:t>
            </a:r>
            <a:r>
              <a:rPr lang="en-GB" sz="1100" b="1" dirty="0">
                <a:solidFill>
                  <a:srgbClr val="000000"/>
                </a:solidFill>
                <a:latin typeface="Calibri" panose="020F0502020204030204" pitchFamily="34" charset="0"/>
              </a:rPr>
              <a:t>​ </a:t>
            </a:r>
            <a:r>
              <a:rPr lang="en-GB" sz="1100" dirty="0">
                <a:solidFill>
                  <a:srgbClr val="000000"/>
                </a:solidFill>
              </a:rPr>
              <a:t>Fossils are the most </a:t>
            </a:r>
            <a:r>
              <a:rPr lang="en-GB" sz="1100" b="1" dirty="0">
                <a:solidFill>
                  <a:srgbClr val="000000"/>
                </a:solidFill>
              </a:rPr>
              <a:t>significant evidence to support the idea of evolution</a:t>
            </a:r>
            <a:r>
              <a:rPr lang="en-GB" sz="1100" dirty="0">
                <a:solidFill>
                  <a:srgbClr val="000000"/>
                </a:solidFill>
              </a:rPr>
              <a:t>. </a:t>
            </a:r>
            <a:r>
              <a:rPr lang="en-GB" sz="1100" dirty="0"/>
              <a:t>Palaeontologists study the fossils, date them and put them in order.</a:t>
            </a:r>
            <a:r>
              <a:rPr lang="en-GB" sz="1100" dirty="0">
                <a:solidFill>
                  <a:srgbClr val="000000"/>
                </a:solidFill>
              </a:rPr>
              <a:t> They reveal the </a:t>
            </a:r>
            <a:r>
              <a:rPr lang="en-GB" sz="1100" b="1" dirty="0">
                <a:solidFill>
                  <a:srgbClr val="000000"/>
                </a:solidFill>
              </a:rPr>
              <a:t>gradual change</a:t>
            </a:r>
            <a:r>
              <a:rPr lang="en-GB" sz="1100" dirty="0">
                <a:solidFill>
                  <a:srgbClr val="000000"/>
                </a:solidFill>
              </a:rPr>
              <a:t> of one type of plant or animal into another over time.</a:t>
            </a:r>
            <a:endParaRPr lang="en-GB" sz="1100" dirty="0"/>
          </a:p>
          <a:p>
            <a:endParaRPr lang="en-GB" sz="1100" b="1" dirty="0"/>
          </a:p>
        </p:txBody>
      </p:sp>
      <p:sp>
        <p:nvSpPr>
          <p:cNvPr id="7" name="Rectangle 6">
            <a:extLst>
              <a:ext uri="{FF2B5EF4-FFF2-40B4-BE49-F238E27FC236}">
                <a16:creationId xmlns:a16="http://schemas.microsoft.com/office/drawing/2014/main" id="{C6DA86FB-EC12-45CC-A62D-7D822711BD06}"/>
              </a:ext>
            </a:extLst>
          </p:cNvPr>
          <p:cNvSpPr/>
          <p:nvPr/>
        </p:nvSpPr>
        <p:spPr>
          <a:xfrm>
            <a:off x="3259189" y="989048"/>
            <a:ext cx="3598811" cy="144655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fontAlgn="base"/>
            <a:r>
              <a:rPr lang="en-GB" sz="1100" b="1" dirty="0">
                <a:solidFill>
                  <a:srgbClr val="000000"/>
                </a:solidFill>
                <a:latin typeface="Calibri" panose="020F0502020204030204" pitchFamily="34" charset="0"/>
              </a:rPr>
              <a:t>Fossils can be formed by:</a:t>
            </a:r>
            <a:r>
              <a:rPr lang="en-US" sz="1100" b="1" dirty="0">
                <a:solidFill>
                  <a:srgbClr val="000000"/>
                </a:solidFill>
                <a:latin typeface="Calibri" panose="020F0502020204030204" pitchFamily="34" charset="0"/>
              </a:rPr>
              <a:t>​</a:t>
            </a:r>
            <a:endParaRPr lang="en-US" sz="1100" b="1" dirty="0">
              <a:solidFill>
                <a:srgbClr val="000000"/>
              </a:solidFill>
              <a:latin typeface="Segoe UI" panose="020B0502040204020203" pitchFamily="34" charset="0"/>
            </a:endParaRPr>
          </a:p>
          <a:p>
            <a:pPr fontAlgn="base">
              <a:buFont typeface="Arial" panose="020B0604020202020204" pitchFamily="34" charset="0"/>
              <a:buChar char="•"/>
            </a:pPr>
            <a:r>
              <a:rPr lang="en-GB" sz="1100" dirty="0">
                <a:solidFill>
                  <a:srgbClr val="000000"/>
                </a:solidFill>
                <a:latin typeface="Calibri" panose="020F0502020204030204" pitchFamily="34" charset="0"/>
              </a:rPr>
              <a:t>Dead organisms are buried in sediment or imprints made in mud</a:t>
            </a:r>
            <a:r>
              <a:rPr lang="en-US" sz="1100" dirty="0">
                <a:solidFill>
                  <a:srgbClr val="000000"/>
                </a:solidFill>
                <a:latin typeface="Calibri" panose="020F0502020204030204" pitchFamily="34" charset="0"/>
              </a:rPr>
              <a:t>​</a:t>
            </a:r>
            <a:endParaRPr lang="en-US" sz="1100" dirty="0">
              <a:solidFill>
                <a:srgbClr val="000000"/>
              </a:solidFill>
              <a:latin typeface="Arial" panose="020B0604020202020204" pitchFamily="34" charset="0"/>
            </a:endParaRPr>
          </a:p>
          <a:p>
            <a:pPr fontAlgn="base">
              <a:buFont typeface="Arial" panose="020B0604020202020204" pitchFamily="34" charset="0"/>
              <a:buChar char="•"/>
            </a:pPr>
            <a:r>
              <a:rPr lang="en-GB" sz="1100" dirty="0">
                <a:solidFill>
                  <a:srgbClr val="000000"/>
                </a:solidFill>
                <a:latin typeface="Calibri" panose="020F0502020204030204" pitchFamily="34" charset="0"/>
              </a:rPr>
              <a:t>Soft body parts decay but hard parts do not</a:t>
            </a:r>
            <a:r>
              <a:rPr lang="en-US" sz="1100" dirty="0">
                <a:solidFill>
                  <a:srgbClr val="000000"/>
                </a:solidFill>
                <a:latin typeface="Calibri" panose="020F0502020204030204" pitchFamily="34" charset="0"/>
              </a:rPr>
              <a:t>​</a:t>
            </a:r>
            <a:endParaRPr lang="en-US" sz="1100" dirty="0">
              <a:solidFill>
                <a:srgbClr val="000000"/>
              </a:solidFill>
              <a:latin typeface="Arial" panose="020B0604020202020204" pitchFamily="34" charset="0"/>
            </a:endParaRPr>
          </a:p>
          <a:p>
            <a:pPr fontAlgn="base">
              <a:buFont typeface="Arial" panose="020B0604020202020204" pitchFamily="34" charset="0"/>
              <a:buChar char="•"/>
            </a:pPr>
            <a:r>
              <a:rPr lang="en-GB" sz="1100" dirty="0">
                <a:solidFill>
                  <a:srgbClr val="000000"/>
                </a:solidFill>
                <a:latin typeface="Calibri" panose="020F0502020204030204" pitchFamily="34" charset="0"/>
              </a:rPr>
              <a:t>Hard parts are replaced by minerals (mineralisation)</a:t>
            </a:r>
          </a:p>
          <a:p>
            <a:pPr fontAlgn="base"/>
            <a:r>
              <a:rPr lang="en-GB" sz="1100" b="0" i="0" dirty="0">
                <a:solidFill>
                  <a:srgbClr val="000000"/>
                </a:solidFill>
                <a:effectLst/>
                <a:latin typeface="Calibri" panose="020F0502020204030204" pitchFamily="34" charset="0"/>
              </a:rPr>
              <a:t>Sometimes fossils can be ins</a:t>
            </a:r>
            <a:r>
              <a:rPr lang="en-GB" sz="1100" dirty="0">
                <a:solidFill>
                  <a:srgbClr val="000000"/>
                </a:solidFill>
                <a:latin typeface="Calibri" panose="020F0502020204030204" pitchFamily="34" charset="0"/>
              </a:rPr>
              <a:t>ects that have been trapped in amber (tree sap) so they did not decay because there is no oxygen. </a:t>
            </a:r>
            <a:endParaRPr lang="en-US" sz="1100" b="0" i="0" dirty="0">
              <a:solidFill>
                <a:srgbClr val="000000"/>
              </a:solidFill>
              <a:effectLst/>
              <a:latin typeface="Arial" panose="020B0604020202020204" pitchFamily="34" charset="0"/>
            </a:endParaRPr>
          </a:p>
        </p:txBody>
      </p:sp>
      <p:pic>
        <p:nvPicPr>
          <p:cNvPr id="2" name="Picture 1">
            <a:extLst>
              <a:ext uri="{FF2B5EF4-FFF2-40B4-BE49-F238E27FC236}">
                <a16:creationId xmlns:a16="http://schemas.microsoft.com/office/drawing/2014/main" id="{64FA1B12-85F4-41B2-ABED-AD323C359FFF}"/>
              </a:ext>
            </a:extLst>
          </p:cNvPr>
          <p:cNvPicPr>
            <a:picLocks noChangeAspect="1"/>
          </p:cNvPicPr>
          <p:nvPr/>
        </p:nvPicPr>
        <p:blipFill rotWithShape="1">
          <a:blip r:embed="rId2"/>
          <a:srcRect l="5028" b="25313"/>
          <a:stretch/>
        </p:blipFill>
        <p:spPr>
          <a:xfrm>
            <a:off x="0" y="4360611"/>
            <a:ext cx="3496179" cy="3046213"/>
          </a:xfrm>
          <a:prstGeom prst="rect">
            <a:avLst/>
          </a:prstGeom>
        </p:spPr>
      </p:pic>
      <p:pic>
        <p:nvPicPr>
          <p:cNvPr id="8" name="Picture 7">
            <a:extLst>
              <a:ext uri="{FF2B5EF4-FFF2-40B4-BE49-F238E27FC236}">
                <a16:creationId xmlns:a16="http://schemas.microsoft.com/office/drawing/2014/main" id="{3036464B-F8A2-4232-95CA-03D1076D2D15}"/>
              </a:ext>
            </a:extLst>
          </p:cNvPr>
          <p:cNvPicPr>
            <a:picLocks noChangeAspect="1"/>
          </p:cNvPicPr>
          <p:nvPr/>
        </p:nvPicPr>
        <p:blipFill rotWithShape="1">
          <a:blip r:embed="rId3"/>
          <a:srcRect l="5028"/>
          <a:stretch/>
        </p:blipFill>
        <p:spPr>
          <a:xfrm>
            <a:off x="18229" y="7557175"/>
            <a:ext cx="3554518" cy="2326876"/>
          </a:xfrm>
          <a:prstGeom prst="rect">
            <a:avLst/>
          </a:prstGeom>
        </p:spPr>
      </p:pic>
      <p:pic>
        <p:nvPicPr>
          <p:cNvPr id="9" name="Picture 8">
            <a:extLst>
              <a:ext uri="{FF2B5EF4-FFF2-40B4-BE49-F238E27FC236}">
                <a16:creationId xmlns:a16="http://schemas.microsoft.com/office/drawing/2014/main" id="{C20FE80B-14EF-4D59-8013-09CD042221F9}"/>
              </a:ext>
            </a:extLst>
          </p:cNvPr>
          <p:cNvPicPr>
            <a:picLocks noChangeAspect="1"/>
          </p:cNvPicPr>
          <p:nvPr/>
        </p:nvPicPr>
        <p:blipFill rotWithShape="1">
          <a:blip r:embed="rId4"/>
          <a:srcRect l="9096"/>
          <a:stretch/>
        </p:blipFill>
        <p:spPr>
          <a:xfrm>
            <a:off x="3496178" y="5823363"/>
            <a:ext cx="3361203" cy="3245692"/>
          </a:xfrm>
          <a:prstGeom prst="rect">
            <a:avLst/>
          </a:prstGeom>
        </p:spPr>
      </p:pic>
      <p:pic>
        <p:nvPicPr>
          <p:cNvPr id="10" name="Picture 9">
            <a:extLst>
              <a:ext uri="{FF2B5EF4-FFF2-40B4-BE49-F238E27FC236}">
                <a16:creationId xmlns:a16="http://schemas.microsoft.com/office/drawing/2014/main" id="{016D6C6E-2712-4EEC-869D-1253ED899B64}"/>
              </a:ext>
            </a:extLst>
          </p:cNvPr>
          <p:cNvPicPr>
            <a:picLocks noChangeAspect="1"/>
          </p:cNvPicPr>
          <p:nvPr/>
        </p:nvPicPr>
        <p:blipFill>
          <a:blip r:embed="rId5"/>
          <a:stretch>
            <a:fillRect/>
          </a:stretch>
        </p:blipFill>
        <p:spPr>
          <a:xfrm>
            <a:off x="3114702" y="4349353"/>
            <a:ext cx="3743296" cy="1507378"/>
          </a:xfrm>
          <a:prstGeom prst="rect">
            <a:avLst/>
          </a:prstGeom>
        </p:spPr>
      </p:pic>
      <p:sp>
        <p:nvSpPr>
          <p:cNvPr id="11" name="TextBox 10">
            <a:extLst>
              <a:ext uri="{FF2B5EF4-FFF2-40B4-BE49-F238E27FC236}">
                <a16:creationId xmlns:a16="http://schemas.microsoft.com/office/drawing/2014/main" id="{EC730673-E174-4725-80F9-B709A20984B7}"/>
              </a:ext>
            </a:extLst>
          </p:cNvPr>
          <p:cNvSpPr txBox="1"/>
          <p:nvPr/>
        </p:nvSpPr>
        <p:spPr>
          <a:xfrm>
            <a:off x="18229" y="2461169"/>
            <a:ext cx="6839771" cy="181895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100" dirty="0"/>
              <a:t>Fossils can give us detail about </a:t>
            </a:r>
            <a:r>
              <a:rPr lang="en-GB" sz="1100" b="1" dirty="0"/>
              <a:t>extinct </a:t>
            </a:r>
            <a:r>
              <a:rPr lang="en-GB" sz="1100" dirty="0"/>
              <a:t>animals. Animals become extinct when there are no living individuals of a species left. The main causes of extinction</a:t>
            </a:r>
          </a:p>
          <a:p>
            <a:pPr marL="514350" indent="-514350">
              <a:spcBef>
                <a:spcPct val="20000"/>
              </a:spcBef>
              <a:spcAft>
                <a:spcPct val="20000"/>
              </a:spcAft>
              <a:buFont typeface="+mj-lt"/>
              <a:buAutoNum type="arabicPeriod"/>
              <a:tabLst>
                <a:tab pos="0" algn="l"/>
              </a:tabLst>
            </a:pPr>
            <a:r>
              <a:rPr lang="en-GB" sz="1100" dirty="0"/>
              <a:t>Changes to the environment (e.g. Human activity is causing global warming or habitat loss)</a:t>
            </a:r>
          </a:p>
          <a:p>
            <a:pPr marL="514350" indent="-514350">
              <a:spcBef>
                <a:spcPct val="20000"/>
              </a:spcBef>
              <a:spcAft>
                <a:spcPct val="20000"/>
              </a:spcAft>
              <a:buFont typeface="+mj-lt"/>
              <a:buAutoNum type="arabicPeriod"/>
              <a:tabLst>
                <a:tab pos="0" algn="l"/>
              </a:tabLst>
            </a:pPr>
            <a:r>
              <a:rPr lang="en-GB" sz="1100" dirty="0"/>
              <a:t>New predators</a:t>
            </a:r>
          </a:p>
          <a:p>
            <a:pPr marL="514350" indent="-514350">
              <a:spcBef>
                <a:spcPct val="20000"/>
              </a:spcBef>
              <a:spcAft>
                <a:spcPct val="20000"/>
              </a:spcAft>
              <a:buFont typeface="+mj-lt"/>
              <a:buAutoNum type="arabicPeriod"/>
              <a:tabLst>
                <a:tab pos="0" algn="l"/>
              </a:tabLst>
            </a:pPr>
            <a:r>
              <a:rPr lang="en-GB" sz="1100" dirty="0"/>
              <a:t>New diseases</a:t>
            </a:r>
          </a:p>
          <a:p>
            <a:pPr marL="514350" indent="-514350">
              <a:spcBef>
                <a:spcPct val="20000"/>
              </a:spcBef>
              <a:spcAft>
                <a:spcPct val="20000"/>
              </a:spcAft>
              <a:buFont typeface="+mj-lt"/>
              <a:buAutoNum type="arabicPeriod"/>
              <a:tabLst>
                <a:tab pos="0" algn="l"/>
              </a:tabLst>
            </a:pPr>
            <a:r>
              <a:rPr lang="en-GB" sz="1100" dirty="0"/>
              <a:t>More successful competitors</a:t>
            </a:r>
          </a:p>
          <a:p>
            <a:pPr marL="514350" indent="-514350">
              <a:spcBef>
                <a:spcPct val="20000"/>
              </a:spcBef>
              <a:spcAft>
                <a:spcPct val="20000"/>
              </a:spcAft>
              <a:buFont typeface="+mj-lt"/>
              <a:buAutoNum type="arabicPeriod"/>
              <a:tabLst>
                <a:tab pos="0" algn="l"/>
              </a:tabLst>
            </a:pPr>
            <a:r>
              <a:rPr lang="en-GB" sz="1100" dirty="0"/>
              <a:t>A single catastrophic event such as a volcanic eruption</a:t>
            </a:r>
          </a:p>
          <a:p>
            <a:pPr marL="514350" indent="-514350">
              <a:spcBef>
                <a:spcPct val="20000"/>
              </a:spcBef>
              <a:spcAft>
                <a:spcPct val="20000"/>
              </a:spcAft>
              <a:buFont typeface="+mj-lt"/>
              <a:buAutoNum type="arabicPeriod"/>
              <a:tabLst>
                <a:tab pos="0" algn="l"/>
              </a:tabLst>
            </a:pPr>
            <a:r>
              <a:rPr lang="en-GB" sz="1100" dirty="0"/>
              <a:t>Through the cyclical nature of speciation (natural selection)</a:t>
            </a:r>
          </a:p>
        </p:txBody>
      </p:sp>
      <p:pic>
        <p:nvPicPr>
          <p:cNvPr id="1027" name="Picture 3">
            <a:extLst>
              <a:ext uri="{FF2B5EF4-FFF2-40B4-BE49-F238E27FC236}">
                <a16:creationId xmlns:a16="http://schemas.microsoft.com/office/drawing/2014/main" id="{985A6C89-A536-41C3-B239-C5F96CFF6C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4210" y="3523726"/>
            <a:ext cx="1173790" cy="77881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CFC48F40-E63F-4769-B249-644CA0907B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584" y="3183817"/>
            <a:ext cx="1044916" cy="8104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5F01F9E-A20E-4297-B35A-3E93073573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5500" y="2676681"/>
            <a:ext cx="952500" cy="847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98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1A66F1-B93F-4B3B-B1AA-3172BA4BDE30}"/>
              </a:ext>
            </a:extLst>
          </p:cNvPr>
          <p:cNvSpPr/>
          <p:nvPr/>
        </p:nvSpPr>
        <p:spPr>
          <a:xfrm>
            <a:off x="-1" y="915925"/>
            <a:ext cx="2488019" cy="769441"/>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r>
              <a:rPr lang="en-GB" sz="1100" dirty="0"/>
              <a:t>Binomial System</a:t>
            </a:r>
          </a:p>
          <a:p>
            <a:r>
              <a:rPr lang="en-US" sz="1100" b="1" kern="0" dirty="0">
                <a:solidFill>
                  <a:schemeClr val="tx1"/>
                </a:solidFill>
                <a:cs typeface="Comic Sans MS"/>
              </a:rPr>
              <a:t>Definition of a species:</a:t>
            </a:r>
            <a:r>
              <a:rPr lang="en-US" sz="1100" kern="0" dirty="0">
                <a:solidFill>
                  <a:schemeClr val="tx1"/>
                </a:solidFill>
                <a:cs typeface="Comic Sans MS"/>
              </a:rPr>
              <a:t> a group of organisms that can breed together to produce fertile offspring.</a:t>
            </a:r>
          </a:p>
        </p:txBody>
      </p:sp>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Evolutionary Trees and Binomial Naming</a:t>
            </a:r>
          </a:p>
        </p:txBody>
      </p:sp>
      <p:pic>
        <p:nvPicPr>
          <p:cNvPr id="2" name="Picture 1">
            <a:extLst>
              <a:ext uri="{FF2B5EF4-FFF2-40B4-BE49-F238E27FC236}">
                <a16:creationId xmlns:a16="http://schemas.microsoft.com/office/drawing/2014/main" id="{CC9FC6F5-BE13-4C56-81AC-AFF370D12CFB}"/>
              </a:ext>
            </a:extLst>
          </p:cNvPr>
          <p:cNvPicPr>
            <a:picLocks noChangeAspect="1"/>
          </p:cNvPicPr>
          <p:nvPr/>
        </p:nvPicPr>
        <p:blipFill rotWithShape="1">
          <a:blip r:embed="rId2"/>
          <a:srcRect r="6823"/>
          <a:stretch/>
        </p:blipFill>
        <p:spPr>
          <a:xfrm>
            <a:off x="-193800" y="6187962"/>
            <a:ext cx="3796286" cy="3718038"/>
          </a:xfrm>
          <a:prstGeom prst="rect">
            <a:avLst/>
          </a:prstGeom>
        </p:spPr>
      </p:pic>
      <p:pic>
        <p:nvPicPr>
          <p:cNvPr id="3" name="Picture 2">
            <a:extLst>
              <a:ext uri="{FF2B5EF4-FFF2-40B4-BE49-F238E27FC236}">
                <a16:creationId xmlns:a16="http://schemas.microsoft.com/office/drawing/2014/main" id="{FAE623D4-EFFA-4888-8350-D448A3E1C424}"/>
              </a:ext>
            </a:extLst>
          </p:cNvPr>
          <p:cNvPicPr>
            <a:picLocks noChangeAspect="1"/>
          </p:cNvPicPr>
          <p:nvPr/>
        </p:nvPicPr>
        <p:blipFill>
          <a:blip r:embed="rId3"/>
          <a:stretch>
            <a:fillRect/>
          </a:stretch>
        </p:blipFill>
        <p:spPr>
          <a:xfrm>
            <a:off x="2156215" y="758867"/>
            <a:ext cx="1944673" cy="995861"/>
          </a:xfrm>
          <a:prstGeom prst="rect">
            <a:avLst/>
          </a:prstGeom>
        </p:spPr>
      </p:pic>
      <p:pic>
        <p:nvPicPr>
          <p:cNvPr id="4" name="Picture 3">
            <a:extLst>
              <a:ext uri="{FF2B5EF4-FFF2-40B4-BE49-F238E27FC236}">
                <a16:creationId xmlns:a16="http://schemas.microsoft.com/office/drawing/2014/main" id="{45EB54DF-FADE-48FE-87F1-944F758134C0}"/>
              </a:ext>
            </a:extLst>
          </p:cNvPr>
          <p:cNvPicPr>
            <a:picLocks noChangeAspect="1"/>
          </p:cNvPicPr>
          <p:nvPr/>
        </p:nvPicPr>
        <p:blipFill>
          <a:blip r:embed="rId4"/>
          <a:stretch>
            <a:fillRect/>
          </a:stretch>
        </p:blipFill>
        <p:spPr>
          <a:xfrm>
            <a:off x="0" y="3402402"/>
            <a:ext cx="3796286" cy="1553999"/>
          </a:xfrm>
          <a:prstGeom prst="rect">
            <a:avLst/>
          </a:prstGeom>
        </p:spPr>
      </p:pic>
      <p:pic>
        <p:nvPicPr>
          <p:cNvPr id="5" name="Picture 4">
            <a:extLst>
              <a:ext uri="{FF2B5EF4-FFF2-40B4-BE49-F238E27FC236}">
                <a16:creationId xmlns:a16="http://schemas.microsoft.com/office/drawing/2014/main" id="{8D17E2D2-0289-45A0-B579-B65C4ADC1F52}"/>
              </a:ext>
            </a:extLst>
          </p:cNvPr>
          <p:cNvPicPr>
            <a:picLocks noChangeAspect="1"/>
          </p:cNvPicPr>
          <p:nvPr/>
        </p:nvPicPr>
        <p:blipFill>
          <a:blip r:embed="rId5"/>
          <a:stretch>
            <a:fillRect/>
          </a:stretch>
        </p:blipFill>
        <p:spPr>
          <a:xfrm>
            <a:off x="3061714" y="3946669"/>
            <a:ext cx="3796286" cy="4482585"/>
          </a:xfrm>
          <a:prstGeom prst="rect">
            <a:avLst/>
          </a:prstGeom>
        </p:spPr>
      </p:pic>
      <p:sp>
        <p:nvSpPr>
          <p:cNvPr id="6" name="Rectangle 5">
            <a:extLst>
              <a:ext uri="{FF2B5EF4-FFF2-40B4-BE49-F238E27FC236}">
                <a16:creationId xmlns:a16="http://schemas.microsoft.com/office/drawing/2014/main" id="{BD73C6BC-AF5B-4236-8E44-EB1A1282742F}"/>
              </a:ext>
            </a:extLst>
          </p:cNvPr>
          <p:cNvSpPr/>
          <p:nvPr/>
        </p:nvSpPr>
        <p:spPr>
          <a:xfrm>
            <a:off x="-10158" y="295449"/>
            <a:ext cx="6868157" cy="600164"/>
          </a:xfrm>
          <a:prstGeom prst="rect">
            <a:avLst/>
          </a:prstGeom>
        </p:spPr>
        <p:txBody>
          <a:bodyPr wrap="square">
            <a:spAutoFit/>
          </a:bodyPr>
          <a:lstStyle/>
          <a:p>
            <a:r>
              <a:rPr lang="en-GB" sz="1100" b="1" dirty="0"/>
              <a:t>Carl </a:t>
            </a:r>
            <a:r>
              <a:rPr lang="en-GB" sz="1100" b="1" dirty="0" err="1"/>
              <a:t>Linneas</a:t>
            </a:r>
            <a:r>
              <a:rPr lang="en-GB" sz="1100" b="1" dirty="0"/>
              <a:t>:</a:t>
            </a:r>
          </a:p>
          <a:p>
            <a:pPr marL="457200" indent="-457200">
              <a:buFont typeface="Arial" panose="020B0604020202020204" pitchFamily="34" charset="0"/>
              <a:buChar char="•"/>
            </a:pPr>
            <a:r>
              <a:rPr lang="en-GB" sz="1100" dirty="0"/>
              <a:t>Developed the first </a:t>
            </a:r>
            <a:r>
              <a:rPr lang="en-GB" sz="1100" b="1" dirty="0"/>
              <a:t>classification system </a:t>
            </a:r>
            <a:r>
              <a:rPr lang="en-GB" sz="1100" dirty="0"/>
              <a:t>to group organisms based on their structure and characteristics.</a:t>
            </a:r>
          </a:p>
          <a:p>
            <a:pPr marL="457200" indent="-457200">
              <a:buFont typeface="Arial" panose="020B0604020202020204" pitchFamily="34" charset="0"/>
              <a:buChar char="•"/>
            </a:pPr>
            <a:r>
              <a:rPr lang="en-GB" sz="1100" dirty="0"/>
              <a:t>Developed a </a:t>
            </a:r>
            <a:r>
              <a:rPr lang="en-GB" sz="1100" b="1" dirty="0"/>
              <a:t>binomial (two name) system </a:t>
            </a:r>
            <a:r>
              <a:rPr lang="en-GB" sz="1100" dirty="0"/>
              <a:t>for naming all species which we still use today</a:t>
            </a:r>
          </a:p>
        </p:txBody>
      </p:sp>
      <p:pic>
        <p:nvPicPr>
          <p:cNvPr id="11" name="Picture 2" descr="http://content.doublestruck.eu/getPicture.asp?sub=AG_BL&amp;CT=Q&amp;org=b14933581456288c68995170a209fc02&amp;folder=Q12W1F03_files&amp;file=6_img01.png">
            <a:extLst>
              <a:ext uri="{FF2B5EF4-FFF2-40B4-BE49-F238E27FC236}">
                <a16:creationId xmlns:a16="http://schemas.microsoft.com/office/drawing/2014/main" id="{2E16CDCB-E845-4023-9456-4DA7C3F25E2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264" y="1805607"/>
            <a:ext cx="3061714" cy="1250200"/>
          </a:xfrm>
          <a:prstGeom prst="rect">
            <a:avLst/>
          </a:prstGeom>
          <a:noFill/>
          <a:extLst>
            <a:ext uri="{909E8E84-426E-40DD-AFC4-6F175D3DCCD1}">
              <a14:hiddenFill xmlns:a14="http://schemas.microsoft.com/office/drawing/2010/main">
                <a:solidFill>
                  <a:srgbClr val="FFFFFF"/>
                </a:solidFill>
              </a14:hiddenFill>
            </a:ext>
          </a:extLst>
        </p:spPr>
      </p:pic>
      <p:sp>
        <p:nvSpPr>
          <p:cNvPr id="9" name="Arrow: Up 8">
            <a:extLst>
              <a:ext uri="{FF2B5EF4-FFF2-40B4-BE49-F238E27FC236}">
                <a16:creationId xmlns:a16="http://schemas.microsoft.com/office/drawing/2014/main" id="{A78E7E27-AAD5-4FA7-A781-E24771929029}"/>
              </a:ext>
            </a:extLst>
          </p:cNvPr>
          <p:cNvSpPr/>
          <p:nvPr/>
        </p:nvSpPr>
        <p:spPr>
          <a:xfrm>
            <a:off x="2334864" y="2428532"/>
            <a:ext cx="297711" cy="235942"/>
          </a:xfrm>
          <a:prstGeom prst="upArrow">
            <a:avLst>
              <a:gd name="adj1" fmla="val 64286"/>
              <a:gd name="adj2" fmla="val 535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Up 12">
            <a:extLst>
              <a:ext uri="{FF2B5EF4-FFF2-40B4-BE49-F238E27FC236}">
                <a16:creationId xmlns:a16="http://schemas.microsoft.com/office/drawing/2014/main" id="{2900428C-A873-4447-8B79-F4D82C807F6A}"/>
              </a:ext>
            </a:extLst>
          </p:cNvPr>
          <p:cNvSpPr/>
          <p:nvPr/>
        </p:nvSpPr>
        <p:spPr>
          <a:xfrm>
            <a:off x="1961032" y="2188195"/>
            <a:ext cx="297711" cy="235942"/>
          </a:xfrm>
          <a:prstGeom prst="upArrow">
            <a:avLst>
              <a:gd name="adj1" fmla="val 64286"/>
              <a:gd name="adj2" fmla="val 535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616F3D7-98B7-4BFF-A864-001D151A09CD}"/>
              </a:ext>
            </a:extLst>
          </p:cNvPr>
          <p:cNvSpPr txBox="1"/>
          <p:nvPr/>
        </p:nvSpPr>
        <p:spPr>
          <a:xfrm>
            <a:off x="1514162" y="2375204"/>
            <a:ext cx="924410" cy="553998"/>
          </a:xfrm>
          <a:prstGeom prst="rect">
            <a:avLst/>
          </a:prstGeom>
          <a:noFill/>
        </p:spPr>
        <p:txBody>
          <a:bodyPr wrap="square" rtlCol="0">
            <a:spAutoFit/>
          </a:bodyPr>
          <a:lstStyle/>
          <a:p>
            <a:r>
              <a:rPr lang="en-GB" sz="1000" dirty="0"/>
              <a:t>Most closely related to humans</a:t>
            </a:r>
          </a:p>
        </p:txBody>
      </p:sp>
      <p:sp>
        <p:nvSpPr>
          <p:cNvPr id="18" name="Rectangle 17">
            <a:extLst>
              <a:ext uri="{FF2B5EF4-FFF2-40B4-BE49-F238E27FC236}">
                <a16:creationId xmlns:a16="http://schemas.microsoft.com/office/drawing/2014/main" id="{3329DCA0-520A-4AF2-99C3-E3CD2B12AA50}"/>
              </a:ext>
            </a:extLst>
          </p:cNvPr>
          <p:cNvSpPr/>
          <p:nvPr/>
        </p:nvSpPr>
        <p:spPr>
          <a:xfrm>
            <a:off x="30268" y="1779846"/>
            <a:ext cx="6827732" cy="168264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0F7B1D9A-9E50-410F-A42E-F4DCE053D33A}"/>
              </a:ext>
            </a:extLst>
          </p:cNvPr>
          <p:cNvSpPr txBox="1"/>
          <p:nvPr/>
        </p:nvSpPr>
        <p:spPr>
          <a:xfrm>
            <a:off x="2223962" y="2628480"/>
            <a:ext cx="1325207" cy="553998"/>
          </a:xfrm>
          <a:prstGeom prst="rect">
            <a:avLst/>
          </a:prstGeom>
          <a:noFill/>
        </p:spPr>
        <p:txBody>
          <a:bodyPr wrap="square" rtlCol="0">
            <a:spAutoFit/>
          </a:bodyPr>
          <a:lstStyle/>
          <a:p>
            <a:r>
              <a:rPr lang="en-GB" sz="1000" dirty="0"/>
              <a:t>Common ancestor of human chimpanzee and gorilla</a:t>
            </a:r>
          </a:p>
        </p:txBody>
      </p:sp>
      <p:sp>
        <p:nvSpPr>
          <p:cNvPr id="16" name="TextBox 15">
            <a:extLst>
              <a:ext uri="{FF2B5EF4-FFF2-40B4-BE49-F238E27FC236}">
                <a16:creationId xmlns:a16="http://schemas.microsoft.com/office/drawing/2014/main" id="{EB8EB961-8CE0-4A12-883B-550E2CBCD8BB}"/>
              </a:ext>
            </a:extLst>
          </p:cNvPr>
          <p:cNvSpPr txBox="1"/>
          <p:nvPr/>
        </p:nvSpPr>
        <p:spPr>
          <a:xfrm>
            <a:off x="80852" y="3055807"/>
            <a:ext cx="1325207" cy="400110"/>
          </a:xfrm>
          <a:prstGeom prst="rect">
            <a:avLst/>
          </a:prstGeom>
          <a:noFill/>
        </p:spPr>
        <p:txBody>
          <a:bodyPr wrap="square" rtlCol="0">
            <a:spAutoFit/>
          </a:bodyPr>
          <a:lstStyle/>
          <a:p>
            <a:r>
              <a:rPr lang="en-GB" sz="1000" dirty="0"/>
              <a:t>Evolved first as first to branch off alone</a:t>
            </a:r>
          </a:p>
        </p:txBody>
      </p:sp>
      <p:sp>
        <p:nvSpPr>
          <p:cNvPr id="17" name="Arrow: Up 16">
            <a:extLst>
              <a:ext uri="{FF2B5EF4-FFF2-40B4-BE49-F238E27FC236}">
                <a16:creationId xmlns:a16="http://schemas.microsoft.com/office/drawing/2014/main" id="{1ED6E97C-52C6-48FB-9533-06B9D7FD8E78}"/>
              </a:ext>
            </a:extLst>
          </p:cNvPr>
          <p:cNvSpPr/>
          <p:nvPr/>
        </p:nvSpPr>
        <p:spPr>
          <a:xfrm>
            <a:off x="80852" y="2850052"/>
            <a:ext cx="297711" cy="235942"/>
          </a:xfrm>
          <a:prstGeom prst="upArrow">
            <a:avLst>
              <a:gd name="adj1" fmla="val 64286"/>
              <a:gd name="adj2" fmla="val 535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36AB5BE-99EE-4667-AC47-646436F30174}"/>
              </a:ext>
            </a:extLst>
          </p:cNvPr>
          <p:cNvSpPr/>
          <p:nvPr/>
        </p:nvSpPr>
        <p:spPr>
          <a:xfrm>
            <a:off x="3429000" y="1775040"/>
            <a:ext cx="3429000" cy="1412694"/>
          </a:xfrm>
          <a:prstGeom prst="rect">
            <a:avLst/>
          </a:prstGeom>
        </p:spPr>
        <p:txBody>
          <a:bodyPr wrap="square">
            <a:spAutoFit/>
          </a:bodyPr>
          <a:lstStyle/>
          <a:p>
            <a:pPr marL="82296">
              <a:spcBef>
                <a:spcPct val="20000"/>
              </a:spcBef>
              <a:defRPr/>
            </a:pPr>
            <a:r>
              <a:rPr lang="en-GB" sz="1100" b="1" dirty="0"/>
              <a:t>Evolutionary trees </a:t>
            </a:r>
            <a:r>
              <a:rPr lang="en-GB" sz="1100" dirty="0"/>
              <a:t>show evolutionary links between different groups of organisms. </a:t>
            </a:r>
          </a:p>
          <a:p>
            <a:pPr marL="82296">
              <a:spcBef>
                <a:spcPct val="20000"/>
              </a:spcBef>
              <a:defRPr/>
            </a:pPr>
            <a:endParaRPr lang="en-GB" sz="1100" dirty="0"/>
          </a:p>
          <a:p>
            <a:pPr marL="253746" indent="-171450">
              <a:spcBef>
                <a:spcPct val="20000"/>
              </a:spcBef>
              <a:buFont typeface="Arial" panose="020B0604020202020204" pitchFamily="34" charset="0"/>
              <a:buChar char="•"/>
              <a:defRPr/>
            </a:pPr>
            <a:r>
              <a:rPr lang="en-GB" sz="1100" dirty="0"/>
              <a:t>The closer the organisms are on the tree, the more closely related they are. </a:t>
            </a:r>
          </a:p>
          <a:p>
            <a:pPr marL="253746" indent="-171450">
              <a:spcBef>
                <a:spcPct val="20000"/>
              </a:spcBef>
              <a:buFont typeface="Arial" panose="020B0604020202020204" pitchFamily="34" charset="0"/>
              <a:buChar char="•"/>
              <a:defRPr/>
            </a:pPr>
            <a:r>
              <a:rPr lang="en-GB" sz="1100" dirty="0"/>
              <a:t>Organisms which share branches are related</a:t>
            </a:r>
          </a:p>
          <a:p>
            <a:pPr marL="253746" indent="-171450">
              <a:spcBef>
                <a:spcPct val="20000"/>
              </a:spcBef>
              <a:buFont typeface="Arial" panose="020B0604020202020204" pitchFamily="34" charset="0"/>
              <a:buChar char="•"/>
              <a:defRPr/>
            </a:pPr>
            <a:r>
              <a:rPr lang="en-GB" sz="1100" dirty="0"/>
              <a:t>Organisms which branched off first evolved first.</a:t>
            </a:r>
          </a:p>
        </p:txBody>
      </p:sp>
      <p:sp>
        <p:nvSpPr>
          <p:cNvPr id="20" name="Rectangle 19">
            <a:extLst>
              <a:ext uri="{FF2B5EF4-FFF2-40B4-BE49-F238E27FC236}">
                <a16:creationId xmlns:a16="http://schemas.microsoft.com/office/drawing/2014/main" id="{A24EE155-572B-438E-831F-73DCD46DF17D}"/>
              </a:ext>
            </a:extLst>
          </p:cNvPr>
          <p:cNvSpPr/>
          <p:nvPr/>
        </p:nvSpPr>
        <p:spPr>
          <a:xfrm>
            <a:off x="34943" y="940270"/>
            <a:ext cx="4065945" cy="77085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2134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73C6BC-AF5B-4236-8E44-EB1A1282742F}"/>
              </a:ext>
            </a:extLst>
          </p:cNvPr>
          <p:cNvSpPr/>
          <p:nvPr/>
        </p:nvSpPr>
        <p:spPr>
          <a:xfrm>
            <a:off x="-10158" y="295449"/>
            <a:ext cx="6868157" cy="430887"/>
          </a:xfrm>
          <a:prstGeom prst="rect">
            <a:avLst/>
          </a:prstGeom>
        </p:spPr>
        <p:txBody>
          <a:bodyPr wrap="square">
            <a:spAutoFit/>
          </a:bodyPr>
          <a:lstStyle/>
          <a:p>
            <a:r>
              <a:rPr lang="en-GB" sz="1100" dirty="0"/>
              <a:t>Carl </a:t>
            </a:r>
            <a:r>
              <a:rPr lang="en-GB" sz="1100" dirty="0" err="1"/>
              <a:t>Linneas</a:t>
            </a:r>
            <a:r>
              <a:rPr lang="en-GB" sz="1100" dirty="0"/>
              <a:t>:</a:t>
            </a:r>
          </a:p>
          <a:p>
            <a:pPr marL="457200" indent="-457200">
              <a:buFont typeface="Arial" panose="020B0604020202020204" pitchFamily="34" charset="0"/>
              <a:buChar char="•"/>
            </a:pPr>
            <a:r>
              <a:rPr lang="en-GB" sz="1100" dirty="0"/>
              <a:t>Developed the first </a:t>
            </a:r>
            <a:r>
              <a:rPr lang="en-GB" sz="1100" b="1" dirty="0"/>
              <a:t>classification system </a:t>
            </a:r>
            <a:r>
              <a:rPr lang="en-GB" sz="1100" dirty="0"/>
              <a:t>to group organisms based on their structure and characteristics.</a:t>
            </a:r>
          </a:p>
        </p:txBody>
      </p:sp>
      <p:sp>
        <p:nvSpPr>
          <p:cNvPr id="8" name="Rectangle 7">
            <a:extLst>
              <a:ext uri="{FF2B5EF4-FFF2-40B4-BE49-F238E27FC236}">
                <a16:creationId xmlns:a16="http://schemas.microsoft.com/office/drawing/2014/main" id="{ED02B947-5EDC-4203-80D1-7F50E426E93D}"/>
              </a:ext>
            </a:extLst>
          </p:cNvPr>
          <p:cNvSpPr/>
          <p:nvPr/>
        </p:nvSpPr>
        <p:spPr>
          <a:xfrm>
            <a:off x="1" y="726336"/>
            <a:ext cx="3494620" cy="144655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GB" sz="1100" dirty="0"/>
              <a:t>Classification is the grouping of organisms into a hierarchical system.  </a:t>
            </a:r>
          </a:p>
          <a:p>
            <a:endParaRPr lang="en-GB" sz="1100" dirty="0"/>
          </a:p>
          <a:p>
            <a:r>
              <a:rPr lang="en-GB" sz="1100" b="1" dirty="0"/>
              <a:t>It is useful because:</a:t>
            </a:r>
          </a:p>
          <a:p>
            <a:r>
              <a:rPr lang="en-GB" sz="1100" dirty="0"/>
              <a:t>Helps us to know which species are closely related</a:t>
            </a:r>
          </a:p>
          <a:p>
            <a:r>
              <a:rPr lang="en-GB" sz="1100" dirty="0"/>
              <a:t>Helps us to monitor biodiversity</a:t>
            </a:r>
          </a:p>
          <a:p>
            <a:r>
              <a:rPr lang="en-GB" sz="1100" dirty="0"/>
              <a:t>Helps us to identify different organisms as separate species</a:t>
            </a:r>
          </a:p>
        </p:txBody>
      </p:sp>
      <p:pic>
        <p:nvPicPr>
          <p:cNvPr id="19" name="Picture 18">
            <a:extLst>
              <a:ext uri="{FF2B5EF4-FFF2-40B4-BE49-F238E27FC236}">
                <a16:creationId xmlns:a16="http://schemas.microsoft.com/office/drawing/2014/main" id="{AC7AC528-2C20-4F7C-9FED-04ED3E3B28A8}"/>
              </a:ext>
            </a:extLst>
          </p:cNvPr>
          <p:cNvPicPr>
            <a:picLocks noChangeAspect="1"/>
          </p:cNvPicPr>
          <p:nvPr/>
        </p:nvPicPr>
        <p:blipFill rotWithShape="1">
          <a:blip r:embed="rId2">
            <a:extLst>
              <a:ext uri="{28A0092B-C50C-407E-A947-70E740481C1C}">
                <a14:useLocalDpi xmlns:a14="http://schemas.microsoft.com/office/drawing/2010/main" val="0"/>
              </a:ext>
            </a:extLst>
          </a:blip>
          <a:srcRect l="3924" t="7036" r="8650" b="3068"/>
          <a:stretch/>
        </p:blipFill>
        <p:spPr>
          <a:xfrm>
            <a:off x="4944139" y="726335"/>
            <a:ext cx="1901333" cy="1459866"/>
          </a:xfrm>
          <a:prstGeom prst="rect">
            <a:avLst/>
          </a:prstGeom>
        </p:spPr>
      </p:pic>
      <p:pic>
        <p:nvPicPr>
          <p:cNvPr id="7" name="Picture 6">
            <a:extLst>
              <a:ext uri="{FF2B5EF4-FFF2-40B4-BE49-F238E27FC236}">
                <a16:creationId xmlns:a16="http://schemas.microsoft.com/office/drawing/2014/main" id="{231CA66F-63E3-481C-BFBC-5D73D7B66E9F}"/>
              </a:ext>
            </a:extLst>
          </p:cNvPr>
          <p:cNvPicPr>
            <a:picLocks noChangeAspect="1"/>
          </p:cNvPicPr>
          <p:nvPr/>
        </p:nvPicPr>
        <p:blipFill rotWithShape="1">
          <a:blip r:embed="rId3"/>
          <a:srcRect b="6073"/>
          <a:stretch/>
        </p:blipFill>
        <p:spPr>
          <a:xfrm>
            <a:off x="3927176" y="713018"/>
            <a:ext cx="1201415" cy="1459868"/>
          </a:xfrm>
          <a:prstGeom prst="rect">
            <a:avLst/>
          </a:prstGeom>
        </p:spPr>
      </p:pic>
      <p:sp>
        <p:nvSpPr>
          <p:cNvPr id="20" name="Rectangle 19">
            <a:extLst>
              <a:ext uri="{FF2B5EF4-FFF2-40B4-BE49-F238E27FC236}">
                <a16:creationId xmlns:a16="http://schemas.microsoft.com/office/drawing/2014/main" id="{F47DD3CE-72E0-4FD6-BC04-26F5741F41CC}"/>
              </a:ext>
            </a:extLst>
          </p:cNvPr>
          <p:cNvSpPr/>
          <p:nvPr/>
        </p:nvSpPr>
        <p:spPr>
          <a:xfrm>
            <a:off x="3423920" y="726332"/>
            <a:ext cx="609978" cy="1061829"/>
          </a:xfrm>
          <a:prstGeom prst="rect">
            <a:avLst/>
          </a:prstGeom>
        </p:spPr>
        <p:txBody>
          <a:bodyPr wrap="square">
            <a:spAutoFit/>
          </a:bodyPr>
          <a:lstStyle/>
          <a:p>
            <a:r>
              <a:rPr lang="en-GB" sz="900" dirty="0">
                <a:solidFill>
                  <a:srgbClr val="FF0066"/>
                </a:solidFill>
              </a:rPr>
              <a:t>K</a:t>
            </a:r>
            <a:r>
              <a:rPr lang="en-GB" sz="900" dirty="0"/>
              <a:t>ing</a:t>
            </a:r>
          </a:p>
          <a:p>
            <a:r>
              <a:rPr lang="en-GB" sz="900" dirty="0">
                <a:solidFill>
                  <a:srgbClr val="FF0066"/>
                </a:solidFill>
              </a:rPr>
              <a:t>P</a:t>
            </a:r>
            <a:r>
              <a:rPr lang="en-GB" sz="900" dirty="0"/>
              <a:t>rawn</a:t>
            </a:r>
          </a:p>
          <a:p>
            <a:r>
              <a:rPr lang="en-GB" sz="900" dirty="0">
                <a:solidFill>
                  <a:srgbClr val="FF0066"/>
                </a:solidFill>
              </a:rPr>
              <a:t>C</a:t>
            </a:r>
            <a:r>
              <a:rPr lang="en-GB" sz="900" dirty="0"/>
              <a:t>urry</a:t>
            </a:r>
          </a:p>
          <a:p>
            <a:r>
              <a:rPr lang="en-GB" sz="900" dirty="0">
                <a:solidFill>
                  <a:srgbClr val="FF0066"/>
                </a:solidFill>
              </a:rPr>
              <a:t>O</a:t>
            </a:r>
            <a:r>
              <a:rPr lang="en-GB" sz="900" dirty="0"/>
              <a:t>r</a:t>
            </a:r>
          </a:p>
          <a:p>
            <a:r>
              <a:rPr lang="en-GB" sz="900" dirty="0">
                <a:solidFill>
                  <a:srgbClr val="FF0066"/>
                </a:solidFill>
              </a:rPr>
              <a:t>F</a:t>
            </a:r>
            <a:r>
              <a:rPr lang="en-GB" sz="900" dirty="0"/>
              <a:t>at</a:t>
            </a:r>
          </a:p>
          <a:p>
            <a:r>
              <a:rPr lang="en-GB" sz="900" dirty="0">
                <a:solidFill>
                  <a:srgbClr val="FF0066"/>
                </a:solidFill>
              </a:rPr>
              <a:t>G</a:t>
            </a:r>
            <a:r>
              <a:rPr lang="en-GB" sz="900" dirty="0"/>
              <a:t>reasy</a:t>
            </a:r>
          </a:p>
          <a:p>
            <a:r>
              <a:rPr lang="en-GB" sz="900" dirty="0">
                <a:solidFill>
                  <a:srgbClr val="FF0066"/>
                </a:solidFill>
              </a:rPr>
              <a:t>S</a:t>
            </a:r>
            <a:r>
              <a:rPr lang="en-GB" sz="900" dirty="0"/>
              <a:t>ausages</a:t>
            </a:r>
          </a:p>
        </p:txBody>
      </p:sp>
      <p:sp>
        <p:nvSpPr>
          <p:cNvPr id="21" name="Rectangle 20">
            <a:extLst>
              <a:ext uri="{FF2B5EF4-FFF2-40B4-BE49-F238E27FC236}">
                <a16:creationId xmlns:a16="http://schemas.microsoft.com/office/drawing/2014/main" id="{94DDD7C3-EC13-4F99-AF54-1C603B70F457}"/>
              </a:ext>
            </a:extLst>
          </p:cNvPr>
          <p:cNvSpPr/>
          <p:nvPr/>
        </p:nvSpPr>
        <p:spPr>
          <a:xfrm>
            <a:off x="3375029" y="2186200"/>
            <a:ext cx="3470443" cy="600164"/>
          </a:xfrm>
          <a:prstGeom prst="rect">
            <a:avLst/>
          </a:prstGeom>
        </p:spPr>
        <p:txBody>
          <a:bodyPr wrap="square">
            <a:spAutoFit/>
          </a:bodyPr>
          <a:lstStyle/>
          <a:p>
            <a:pPr algn="r"/>
            <a:r>
              <a:rPr lang="en-GB" sz="1100" dirty="0"/>
              <a:t>Due to developments in microscopes, and biochemistry, we moved from the </a:t>
            </a:r>
            <a:r>
              <a:rPr lang="en-GB" sz="1100" dirty="0" err="1"/>
              <a:t>Linaeus</a:t>
            </a:r>
            <a:r>
              <a:rPr lang="en-GB" sz="1100" dirty="0"/>
              <a:t> system of two kingdoms (animals and plants) to using five kingdoms:</a:t>
            </a:r>
          </a:p>
        </p:txBody>
      </p:sp>
      <p:pic>
        <p:nvPicPr>
          <p:cNvPr id="37" name="Picture 36">
            <a:extLst>
              <a:ext uri="{FF2B5EF4-FFF2-40B4-BE49-F238E27FC236}">
                <a16:creationId xmlns:a16="http://schemas.microsoft.com/office/drawing/2014/main" id="{A2E41C6F-1C55-4D20-9BD5-A8EDB8F3EB05}"/>
              </a:ext>
            </a:extLst>
          </p:cNvPr>
          <p:cNvPicPr>
            <a:picLocks noChangeAspect="1"/>
          </p:cNvPicPr>
          <p:nvPr/>
        </p:nvPicPr>
        <p:blipFill>
          <a:blip r:embed="rId4"/>
          <a:stretch>
            <a:fillRect/>
          </a:stretch>
        </p:blipFill>
        <p:spPr>
          <a:xfrm>
            <a:off x="0" y="2264507"/>
            <a:ext cx="3434080" cy="1128465"/>
          </a:xfrm>
          <a:prstGeom prst="rect">
            <a:avLst/>
          </a:prstGeom>
        </p:spPr>
      </p:pic>
      <p:sp>
        <p:nvSpPr>
          <p:cNvPr id="38" name="Rectangle 37">
            <a:extLst>
              <a:ext uri="{FF2B5EF4-FFF2-40B4-BE49-F238E27FC236}">
                <a16:creationId xmlns:a16="http://schemas.microsoft.com/office/drawing/2014/main" id="{730D7A48-35BF-4363-832A-53586E043288}"/>
              </a:ext>
            </a:extLst>
          </p:cNvPr>
          <p:cNvSpPr/>
          <p:nvPr/>
        </p:nvSpPr>
        <p:spPr>
          <a:xfrm>
            <a:off x="-14930" y="3354499"/>
            <a:ext cx="4239354" cy="1107996"/>
          </a:xfrm>
          <a:prstGeom prst="rect">
            <a:avLst/>
          </a:prstGeom>
        </p:spPr>
        <p:txBody>
          <a:bodyPr wrap="square">
            <a:spAutoFit/>
          </a:bodyPr>
          <a:lstStyle/>
          <a:p>
            <a:r>
              <a:rPr lang="en-GB" sz="1100" dirty="0"/>
              <a:t>Research in the 1970s by </a:t>
            </a:r>
            <a:r>
              <a:rPr lang="en-GB" sz="1100" b="1" dirty="0"/>
              <a:t>Carl </a:t>
            </a:r>
            <a:r>
              <a:rPr lang="en-GB" sz="1100" b="1" dirty="0" err="1"/>
              <a:t>Woese</a:t>
            </a:r>
            <a:r>
              <a:rPr lang="en-GB" sz="1100" dirty="0"/>
              <a:t> developed a higher level of classification than the kingdom called a </a:t>
            </a:r>
            <a:r>
              <a:rPr lang="en-GB" sz="1100" b="1" dirty="0"/>
              <a:t>domain. We also moved to a six kingdom system. </a:t>
            </a:r>
            <a:endParaRPr lang="en-GB" sz="1100" dirty="0"/>
          </a:p>
          <a:p>
            <a:endParaRPr lang="en-GB" sz="1100" dirty="0"/>
          </a:p>
          <a:p>
            <a:r>
              <a:rPr lang="en-GB" sz="1100" dirty="0"/>
              <a:t>Biochemistry and technology helped separate the prokaryotes (bacteria) into two groups: bacteria and archaea. </a:t>
            </a:r>
          </a:p>
        </p:txBody>
      </p:sp>
      <p:sp>
        <p:nvSpPr>
          <p:cNvPr id="40" name="Rectangle 39">
            <a:extLst>
              <a:ext uri="{FF2B5EF4-FFF2-40B4-BE49-F238E27FC236}">
                <a16:creationId xmlns:a16="http://schemas.microsoft.com/office/drawing/2014/main" id="{0FFBAFB6-AC8E-4837-AB0A-CD5AAA9D223D}"/>
              </a:ext>
            </a:extLst>
          </p:cNvPr>
          <p:cNvSpPr/>
          <p:nvPr/>
        </p:nvSpPr>
        <p:spPr>
          <a:xfrm>
            <a:off x="0" y="2198917"/>
            <a:ext cx="6845472" cy="112741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cs typeface="Calibri"/>
              </a:rPr>
              <a:t>Evolutionary Trees and Classification</a:t>
            </a:r>
          </a:p>
        </p:txBody>
      </p:sp>
      <p:sp>
        <p:nvSpPr>
          <p:cNvPr id="41" name="Rectangle 40">
            <a:extLst>
              <a:ext uri="{FF2B5EF4-FFF2-40B4-BE49-F238E27FC236}">
                <a16:creationId xmlns:a16="http://schemas.microsoft.com/office/drawing/2014/main" id="{C9730AF5-8D87-4954-BC57-FFA59C5F5A44}"/>
              </a:ext>
            </a:extLst>
          </p:cNvPr>
          <p:cNvSpPr/>
          <p:nvPr/>
        </p:nvSpPr>
        <p:spPr>
          <a:xfrm>
            <a:off x="0" y="3352917"/>
            <a:ext cx="6845472" cy="12467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4" descr="Image result for simple tree showing domains and kingdoms">
            <a:extLst>
              <a:ext uri="{FF2B5EF4-FFF2-40B4-BE49-F238E27FC236}">
                <a16:creationId xmlns:a16="http://schemas.microsoft.com/office/drawing/2014/main" id="{34626E2D-A464-4DE6-A841-FCFEB0AE85C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299" t="3383" r="14929" b="9129"/>
          <a:stretch/>
        </p:blipFill>
        <p:spPr bwMode="auto">
          <a:xfrm>
            <a:off x="4342737" y="2799080"/>
            <a:ext cx="2515263" cy="178786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435B37D9-B36E-4596-845B-C5A57B3092D7}"/>
              </a:ext>
            </a:extLst>
          </p:cNvPr>
          <p:cNvPicPr>
            <a:picLocks noChangeAspect="1"/>
          </p:cNvPicPr>
          <p:nvPr/>
        </p:nvPicPr>
        <p:blipFill>
          <a:blip r:embed="rId6"/>
          <a:stretch>
            <a:fillRect/>
          </a:stretch>
        </p:blipFill>
        <p:spPr>
          <a:xfrm>
            <a:off x="-214062" y="4547522"/>
            <a:ext cx="3946733" cy="1684582"/>
          </a:xfrm>
          <a:prstGeom prst="rect">
            <a:avLst/>
          </a:prstGeom>
        </p:spPr>
      </p:pic>
      <p:pic>
        <p:nvPicPr>
          <p:cNvPr id="43" name="Picture 42">
            <a:extLst>
              <a:ext uri="{FF2B5EF4-FFF2-40B4-BE49-F238E27FC236}">
                <a16:creationId xmlns:a16="http://schemas.microsoft.com/office/drawing/2014/main" id="{403B9FF1-D196-4832-A522-BEEA0FBE53DE}"/>
              </a:ext>
            </a:extLst>
          </p:cNvPr>
          <p:cNvPicPr>
            <a:picLocks noChangeAspect="1"/>
          </p:cNvPicPr>
          <p:nvPr/>
        </p:nvPicPr>
        <p:blipFill rotWithShape="1">
          <a:blip r:embed="rId7"/>
          <a:srcRect r="24462"/>
          <a:stretch/>
        </p:blipFill>
        <p:spPr>
          <a:xfrm>
            <a:off x="-19692" y="6021135"/>
            <a:ext cx="3251989" cy="2982875"/>
          </a:xfrm>
          <a:prstGeom prst="rect">
            <a:avLst/>
          </a:prstGeom>
        </p:spPr>
      </p:pic>
      <p:pic>
        <p:nvPicPr>
          <p:cNvPr id="44" name="Picture 43">
            <a:extLst>
              <a:ext uri="{FF2B5EF4-FFF2-40B4-BE49-F238E27FC236}">
                <a16:creationId xmlns:a16="http://schemas.microsoft.com/office/drawing/2014/main" id="{27861443-5724-4A9C-A5A2-C9C9E1DEA1ED}"/>
              </a:ext>
            </a:extLst>
          </p:cNvPr>
          <p:cNvPicPr>
            <a:picLocks noChangeAspect="1"/>
          </p:cNvPicPr>
          <p:nvPr/>
        </p:nvPicPr>
        <p:blipFill>
          <a:blip r:embed="rId8"/>
          <a:stretch>
            <a:fillRect/>
          </a:stretch>
        </p:blipFill>
        <p:spPr>
          <a:xfrm>
            <a:off x="3533388" y="4507945"/>
            <a:ext cx="3430938" cy="5169386"/>
          </a:xfrm>
          <a:prstGeom prst="rect">
            <a:avLst/>
          </a:prstGeom>
        </p:spPr>
      </p:pic>
      <p:pic>
        <p:nvPicPr>
          <p:cNvPr id="46" name="Picture 45">
            <a:extLst>
              <a:ext uri="{FF2B5EF4-FFF2-40B4-BE49-F238E27FC236}">
                <a16:creationId xmlns:a16="http://schemas.microsoft.com/office/drawing/2014/main" id="{41AFE275-1AF1-4176-B213-B441D1C70531}"/>
              </a:ext>
            </a:extLst>
          </p:cNvPr>
          <p:cNvPicPr>
            <a:picLocks noChangeAspect="1"/>
          </p:cNvPicPr>
          <p:nvPr/>
        </p:nvPicPr>
        <p:blipFill>
          <a:blip r:embed="rId9"/>
          <a:stretch>
            <a:fillRect/>
          </a:stretch>
        </p:blipFill>
        <p:spPr>
          <a:xfrm>
            <a:off x="-411205" y="8983798"/>
            <a:ext cx="4338381" cy="989764"/>
          </a:xfrm>
          <a:prstGeom prst="rect">
            <a:avLst/>
          </a:prstGeom>
        </p:spPr>
      </p:pic>
    </p:spTree>
    <p:extLst>
      <p:ext uri="{BB962C8B-B14F-4D97-AF65-F5344CB8AC3E}">
        <p14:creationId xmlns:p14="http://schemas.microsoft.com/office/powerpoint/2010/main" val="364089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338554"/>
          </a:xfrm>
          <a:prstGeom prst="rect">
            <a:avLst/>
          </a:prstGeom>
          <a:noFill/>
        </p:spPr>
        <p:txBody>
          <a:bodyPr wrap="square" rtlCol="0" anchor="t">
            <a:spAutoFit/>
          </a:bodyPr>
          <a:lstStyle/>
          <a:p>
            <a:pPr algn="ctr"/>
            <a:r>
              <a:rPr lang="en-GB" sz="1600" b="1" dirty="0"/>
              <a:t>  Ecology revision</a:t>
            </a:r>
            <a:endParaRPr lang="en-GB" sz="14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48" y="541157"/>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Define these terms</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3" y="135196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Communities and Competition </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-habitat</a:t>
            </a:r>
          </a:p>
          <a:p>
            <a:r>
              <a:rPr lang="en-GB" sz="1100" dirty="0"/>
              <a:t>-species</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707086" y="778529"/>
            <a:ext cx="2068155" cy="430887"/>
          </a:xfrm>
          <a:prstGeom prst="rect">
            <a:avLst/>
          </a:prstGeom>
          <a:noFill/>
        </p:spPr>
        <p:txBody>
          <a:bodyPr wrap="square" rtlCol="0">
            <a:spAutoFit/>
          </a:bodyPr>
          <a:lstStyle/>
          <a:p>
            <a:r>
              <a:rPr lang="en-GB" sz="1100" dirty="0"/>
              <a:t>-community</a:t>
            </a:r>
          </a:p>
          <a:p>
            <a:r>
              <a:rPr lang="en-GB" sz="1100" dirty="0"/>
              <a:t>-population</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-neurone</a:t>
            </a:r>
          </a:p>
          <a:p>
            <a:r>
              <a:rPr lang="en-GB" sz="1100" dirty="0"/>
              <a:t>-hormone</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-synapse</a:t>
            </a:r>
          </a:p>
          <a:p>
            <a:r>
              <a:rPr lang="en-GB" sz="1100" dirty="0"/>
              <a:t>-gland</a:t>
            </a:r>
          </a:p>
        </p:txBody>
      </p:sp>
      <p:pic>
        <p:nvPicPr>
          <p:cNvPr id="3" name="Picture 2">
            <a:extLst>
              <a:ext uri="{FF2B5EF4-FFF2-40B4-BE49-F238E27FC236}">
                <a16:creationId xmlns:a16="http://schemas.microsoft.com/office/drawing/2014/main" id="{A5B36FCE-6197-4404-A161-C7ADCDBEE9AE}"/>
              </a:ext>
            </a:extLst>
          </p:cNvPr>
          <p:cNvPicPr>
            <a:picLocks noChangeAspect="1"/>
          </p:cNvPicPr>
          <p:nvPr/>
        </p:nvPicPr>
        <p:blipFill>
          <a:blip r:embed="rId2"/>
          <a:stretch>
            <a:fillRect/>
          </a:stretch>
        </p:blipFill>
        <p:spPr>
          <a:xfrm>
            <a:off x="4047344" y="1713659"/>
            <a:ext cx="2810652" cy="2571807"/>
          </a:xfrm>
          <a:prstGeom prst="rect">
            <a:avLst/>
          </a:prstGeom>
        </p:spPr>
      </p:pic>
      <p:sp>
        <p:nvSpPr>
          <p:cNvPr id="34" name="Rectangle 33">
            <a:extLst>
              <a:ext uri="{FF2B5EF4-FFF2-40B4-BE49-F238E27FC236}">
                <a16:creationId xmlns:a16="http://schemas.microsoft.com/office/drawing/2014/main" id="{0B6686E2-F91F-4C0D-B270-0C29C012B96E}"/>
              </a:ext>
            </a:extLst>
          </p:cNvPr>
          <p:cNvSpPr/>
          <p:nvPr/>
        </p:nvSpPr>
        <p:spPr>
          <a:xfrm>
            <a:off x="-4" y="1666369"/>
            <a:ext cx="4047347" cy="1918730"/>
          </a:xfrm>
          <a:prstGeom prst="rect">
            <a:avLst/>
          </a:prstGeom>
        </p:spPr>
        <p:txBody>
          <a:bodyPr wrap="square">
            <a:spAutoFit/>
          </a:bodyPr>
          <a:lstStyle/>
          <a:p>
            <a:pPr algn="just">
              <a:lnSpc>
                <a:spcPct val="107000"/>
              </a:lnSpc>
              <a:spcAft>
                <a:spcPts val="800"/>
              </a:spcAft>
            </a:pPr>
            <a:r>
              <a:rPr lang="en-GB" sz="1100" dirty="0">
                <a:latin typeface="Trebuchet MS" panose="020B0603020202020204" pitchFamily="34" charset="0"/>
                <a:ea typeface="Calibri" panose="020F0502020204030204" pitchFamily="34" charset="0"/>
                <a:cs typeface="Times New Roman" panose="02020603050405020304" pitchFamily="18" charset="0"/>
              </a:rPr>
              <a:t>Communities of organisms often overlap geographically and often compete for resources. This creates </a:t>
            </a:r>
            <a:r>
              <a:rPr lang="en-GB" sz="1100" b="1" dirty="0">
                <a:latin typeface="Trebuchet MS" panose="020B0603020202020204" pitchFamily="34" charset="0"/>
                <a:ea typeface="Calibri" panose="020F0502020204030204" pitchFamily="34" charset="0"/>
                <a:cs typeface="Times New Roman" panose="02020603050405020304" pitchFamily="18" charset="0"/>
              </a:rPr>
              <a:t>interdependence</a:t>
            </a:r>
            <a:r>
              <a:rPr lang="en-GB" sz="1100" dirty="0">
                <a:latin typeface="Trebuchet MS" panose="020B0603020202020204" pitchFamily="34" charset="0"/>
                <a:ea typeface="Calibri" panose="020F0502020204030204" pitchFamily="34" charset="0"/>
                <a:cs typeface="Times New Roman" panose="02020603050405020304" pitchFamily="18" charset="0"/>
              </a:rPr>
              <a:t> between species where one species survival depends on another species. </a:t>
            </a:r>
          </a:p>
          <a:p>
            <a:pPr algn="just">
              <a:lnSpc>
                <a:spcPct val="107000"/>
              </a:lnSpc>
              <a:spcAft>
                <a:spcPts val="800"/>
              </a:spcAft>
            </a:pPr>
            <a:r>
              <a:rPr lang="en-GB" sz="1100" dirty="0">
                <a:latin typeface="Trebuchet MS" panose="020B0603020202020204" pitchFamily="34" charset="0"/>
                <a:ea typeface="Calibri" panose="020F0502020204030204" pitchFamily="34" charset="0"/>
                <a:cs typeface="Times New Roman" panose="02020603050405020304" pitchFamily="18" charset="0"/>
              </a:rPr>
              <a:t>Within communities animals compete for food, shelter and mates (in the same species). Plants compete for light, water, nutrients, pollinators and seed dispersal. </a:t>
            </a:r>
          </a:p>
          <a:p>
            <a:pPr algn="just">
              <a:lnSpc>
                <a:spcPct val="107000"/>
              </a:lnSpc>
              <a:spcAft>
                <a:spcPts val="800"/>
              </a:spcAft>
            </a:pPr>
            <a:r>
              <a:rPr lang="en-GB" sz="1100" dirty="0">
                <a:latin typeface="Trebuchet MS" panose="020B0603020202020204" pitchFamily="34" charset="0"/>
                <a:ea typeface="Calibri" panose="020F0502020204030204" pitchFamily="34" charset="0"/>
                <a:cs typeface="Times New Roman" panose="02020603050405020304" pitchFamily="18" charset="0"/>
              </a:rPr>
              <a:t>Organisms compete with each other to try and survive so that they can reproduce and pass on their genes. </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D46E644C-878C-44B9-B582-769F70F061DE}"/>
              </a:ext>
            </a:extLst>
          </p:cNvPr>
          <p:cNvPicPr>
            <a:picLocks noChangeAspect="1"/>
          </p:cNvPicPr>
          <p:nvPr/>
        </p:nvPicPr>
        <p:blipFill rotWithShape="1">
          <a:blip r:embed="rId3"/>
          <a:srcRect r="10143"/>
          <a:stretch/>
        </p:blipFill>
        <p:spPr>
          <a:xfrm>
            <a:off x="23092" y="3595387"/>
            <a:ext cx="3056590" cy="4107564"/>
          </a:xfrm>
          <a:prstGeom prst="rect">
            <a:avLst/>
          </a:prstGeom>
        </p:spPr>
      </p:pic>
      <p:pic>
        <p:nvPicPr>
          <p:cNvPr id="10" name="Picture 9">
            <a:extLst>
              <a:ext uri="{FF2B5EF4-FFF2-40B4-BE49-F238E27FC236}">
                <a16:creationId xmlns:a16="http://schemas.microsoft.com/office/drawing/2014/main" id="{29BD0886-5B4F-4218-A24A-62F6CB74199C}"/>
              </a:ext>
            </a:extLst>
          </p:cNvPr>
          <p:cNvPicPr>
            <a:picLocks noChangeAspect="1"/>
          </p:cNvPicPr>
          <p:nvPr/>
        </p:nvPicPr>
        <p:blipFill>
          <a:blip r:embed="rId4"/>
          <a:stretch>
            <a:fillRect/>
          </a:stretch>
        </p:blipFill>
        <p:spPr>
          <a:xfrm>
            <a:off x="2652879" y="3585099"/>
            <a:ext cx="2725935" cy="2202058"/>
          </a:xfrm>
          <a:prstGeom prst="rect">
            <a:avLst/>
          </a:prstGeom>
        </p:spPr>
      </p:pic>
      <p:pic>
        <p:nvPicPr>
          <p:cNvPr id="11" name="Picture 10">
            <a:extLst>
              <a:ext uri="{FF2B5EF4-FFF2-40B4-BE49-F238E27FC236}">
                <a16:creationId xmlns:a16="http://schemas.microsoft.com/office/drawing/2014/main" id="{D922E15D-D29C-47D7-8DA0-DD56CF411FE1}"/>
              </a:ext>
            </a:extLst>
          </p:cNvPr>
          <p:cNvPicPr>
            <a:picLocks noChangeAspect="1"/>
          </p:cNvPicPr>
          <p:nvPr/>
        </p:nvPicPr>
        <p:blipFill>
          <a:blip r:embed="rId5"/>
          <a:stretch>
            <a:fillRect/>
          </a:stretch>
        </p:blipFill>
        <p:spPr>
          <a:xfrm>
            <a:off x="3067580" y="6596320"/>
            <a:ext cx="3755228" cy="2768523"/>
          </a:xfrm>
          <a:prstGeom prst="rect">
            <a:avLst/>
          </a:prstGeom>
        </p:spPr>
      </p:pic>
      <p:pic>
        <p:nvPicPr>
          <p:cNvPr id="12" name="Picture 11">
            <a:extLst>
              <a:ext uri="{FF2B5EF4-FFF2-40B4-BE49-F238E27FC236}">
                <a16:creationId xmlns:a16="http://schemas.microsoft.com/office/drawing/2014/main" id="{9DE4C46F-6834-449C-87FF-1FDC3060B6E5}"/>
              </a:ext>
            </a:extLst>
          </p:cNvPr>
          <p:cNvPicPr>
            <a:picLocks noChangeAspect="1"/>
          </p:cNvPicPr>
          <p:nvPr/>
        </p:nvPicPr>
        <p:blipFill>
          <a:blip r:embed="rId6"/>
          <a:stretch>
            <a:fillRect/>
          </a:stretch>
        </p:blipFill>
        <p:spPr>
          <a:xfrm>
            <a:off x="4740421" y="4657932"/>
            <a:ext cx="2072097" cy="1925206"/>
          </a:xfrm>
          <a:prstGeom prst="rect">
            <a:avLst/>
          </a:prstGeom>
        </p:spPr>
      </p:pic>
      <p:pic>
        <p:nvPicPr>
          <p:cNvPr id="13" name="Picture 12">
            <a:extLst>
              <a:ext uri="{FF2B5EF4-FFF2-40B4-BE49-F238E27FC236}">
                <a16:creationId xmlns:a16="http://schemas.microsoft.com/office/drawing/2014/main" id="{2D540AE4-06C8-4C18-AA7C-D8A717D36E6C}"/>
              </a:ext>
            </a:extLst>
          </p:cNvPr>
          <p:cNvPicPr>
            <a:picLocks noChangeAspect="1"/>
          </p:cNvPicPr>
          <p:nvPr/>
        </p:nvPicPr>
        <p:blipFill rotWithShape="1">
          <a:blip r:embed="rId7"/>
          <a:srcRect l="5144"/>
          <a:stretch/>
        </p:blipFill>
        <p:spPr>
          <a:xfrm>
            <a:off x="-4" y="8973443"/>
            <a:ext cx="3538472" cy="809163"/>
          </a:xfrm>
          <a:prstGeom prst="rect">
            <a:avLst/>
          </a:prstGeom>
        </p:spPr>
      </p:pic>
    </p:spTree>
    <p:extLst>
      <p:ext uri="{BB962C8B-B14F-4D97-AF65-F5344CB8AC3E}">
        <p14:creationId xmlns:p14="http://schemas.microsoft.com/office/powerpoint/2010/main" val="3494901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9C2A60-BAAA-4EC0-8F00-70982AD5DFF6}"/>
              </a:ext>
            </a:extLst>
          </p:cNvPr>
          <p:cNvPicPr>
            <a:picLocks noChangeAspect="1"/>
          </p:cNvPicPr>
          <p:nvPr/>
        </p:nvPicPr>
        <p:blipFill>
          <a:blip r:embed="rId2"/>
          <a:stretch>
            <a:fillRect/>
          </a:stretch>
        </p:blipFill>
        <p:spPr>
          <a:xfrm>
            <a:off x="0" y="7934413"/>
            <a:ext cx="3780008" cy="1971587"/>
          </a:xfrm>
          <a:prstGeom prst="rect">
            <a:avLst/>
          </a:prstGeom>
        </p:spPr>
      </p:pic>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Biotic and Abiotic Factors and Adaptations</a:t>
            </a:r>
          </a:p>
        </p:txBody>
      </p:sp>
      <p:pic>
        <p:nvPicPr>
          <p:cNvPr id="2" name="Picture 1">
            <a:extLst>
              <a:ext uri="{FF2B5EF4-FFF2-40B4-BE49-F238E27FC236}">
                <a16:creationId xmlns:a16="http://schemas.microsoft.com/office/drawing/2014/main" id="{77CAC0BB-C9BC-4BE9-8CA6-FE64CC05CBBD}"/>
              </a:ext>
            </a:extLst>
          </p:cNvPr>
          <p:cNvPicPr>
            <a:picLocks noChangeAspect="1"/>
          </p:cNvPicPr>
          <p:nvPr/>
        </p:nvPicPr>
        <p:blipFill>
          <a:blip r:embed="rId3"/>
          <a:stretch>
            <a:fillRect/>
          </a:stretch>
        </p:blipFill>
        <p:spPr>
          <a:xfrm>
            <a:off x="8142" y="2622567"/>
            <a:ext cx="2758423" cy="1837333"/>
          </a:xfrm>
          <a:prstGeom prst="rect">
            <a:avLst/>
          </a:prstGeom>
        </p:spPr>
      </p:pic>
      <p:pic>
        <p:nvPicPr>
          <p:cNvPr id="5" name="Picture 4" descr="A picture containing text, water&#10;&#10;Description automatically generated">
            <a:extLst>
              <a:ext uri="{FF2B5EF4-FFF2-40B4-BE49-F238E27FC236}">
                <a16:creationId xmlns:a16="http://schemas.microsoft.com/office/drawing/2014/main" id="{B458F304-5658-4757-BADF-70A9A087C602}"/>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08" t="690" r="408" b="1237"/>
          <a:stretch/>
        </p:blipFill>
        <p:spPr>
          <a:xfrm>
            <a:off x="5274641" y="317345"/>
            <a:ext cx="1583356" cy="2199027"/>
          </a:xfrm>
          <a:prstGeom prst="rect">
            <a:avLst/>
          </a:prstGeom>
        </p:spPr>
      </p:pic>
      <p:sp>
        <p:nvSpPr>
          <p:cNvPr id="3" name="Rectangle 2">
            <a:extLst>
              <a:ext uri="{FF2B5EF4-FFF2-40B4-BE49-F238E27FC236}">
                <a16:creationId xmlns:a16="http://schemas.microsoft.com/office/drawing/2014/main" id="{A4FF5E43-A40B-4582-ABD6-8B04C8C4CDF4}"/>
              </a:ext>
            </a:extLst>
          </p:cNvPr>
          <p:cNvSpPr/>
          <p:nvPr/>
        </p:nvSpPr>
        <p:spPr>
          <a:xfrm>
            <a:off x="0" y="317345"/>
            <a:ext cx="5372986" cy="2699778"/>
          </a:xfrm>
          <a:prstGeom prst="rect">
            <a:avLst/>
          </a:prstGeom>
        </p:spPr>
        <p:txBody>
          <a:bodyPr wrap="square">
            <a:spAutoFit/>
          </a:bodyPr>
          <a:lstStyle/>
          <a:p>
            <a:pPr>
              <a:lnSpc>
                <a:spcPct val="107000"/>
              </a:lnSpc>
              <a:spcAft>
                <a:spcPts val="800"/>
              </a:spcAft>
            </a:pPr>
            <a:r>
              <a:rPr lang="en-GB" sz="1050" b="1" dirty="0">
                <a:latin typeface="Calibri" panose="020F0502020204030204" pitchFamily="34" charset="0"/>
                <a:ea typeface="Calibri" panose="020F0502020204030204" pitchFamily="34" charset="0"/>
                <a:cs typeface="Calibri" panose="020F0502020204030204" pitchFamily="34" charset="0"/>
              </a:rPr>
              <a:t>Abiotic </a:t>
            </a:r>
            <a:r>
              <a:rPr lang="en-GB" sz="1050" dirty="0">
                <a:latin typeface="Calibri" panose="020F0502020204030204" pitchFamily="34" charset="0"/>
                <a:ea typeface="Calibri" panose="020F0502020204030204" pitchFamily="34" charset="0"/>
                <a:cs typeface="Calibri" panose="020F0502020204030204" pitchFamily="34" charset="0"/>
              </a:rPr>
              <a:t>factors are non-living factors like light intensity, temperature, moisture levels, soil pH, wind intensity and availability of oxygen and carbon dioxide. Each habitat will have a unique mix of abiotic factors causing different species to flourish. </a:t>
            </a:r>
            <a:r>
              <a:rPr lang="en-GB" sz="1050" b="1" dirty="0">
                <a:latin typeface="Calibri" panose="020F0502020204030204" pitchFamily="34" charset="0"/>
                <a:ea typeface="Calibri" panose="020F0502020204030204" pitchFamily="34" charset="0"/>
                <a:cs typeface="Calibri" panose="020F0502020204030204" pitchFamily="34" charset="0"/>
              </a:rPr>
              <a:t>Biotic</a:t>
            </a:r>
            <a:r>
              <a:rPr lang="en-GB" sz="1050" dirty="0">
                <a:latin typeface="Calibri" panose="020F0502020204030204" pitchFamily="34" charset="0"/>
                <a:ea typeface="Calibri" panose="020F0502020204030204" pitchFamily="34" charset="0"/>
                <a:cs typeface="Calibri" panose="020F0502020204030204" pitchFamily="34" charset="0"/>
              </a:rPr>
              <a:t> factors are the living components of an ecosystem. This include availability of food, new pathogens or parasites, new predators and competition between species.</a:t>
            </a:r>
            <a:endParaRPr lang="en-GB" sz="105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GB" sz="1050" dirty="0">
                <a:latin typeface="Calibri" panose="020F0502020204030204" pitchFamily="34" charset="0"/>
                <a:ea typeface="Calibri" panose="020F0502020204030204" pitchFamily="34" charset="0"/>
                <a:cs typeface="Calibri" panose="020F0502020204030204" pitchFamily="34" charset="0"/>
              </a:rPr>
              <a:t>For any organism to survive its needs to be well adapted to suit the environment in which they live. Adaptation definition: The features or characteristics that allow an organism to live in a certain habitat or environment. There are three types:</a:t>
            </a:r>
          </a:p>
          <a:p>
            <a:pPr marL="171450" indent="-171450">
              <a:spcAft>
                <a:spcPts val="800"/>
              </a:spcAft>
              <a:buFont typeface="Arial" panose="020B0604020202020204" pitchFamily="34" charset="0"/>
              <a:buChar char="•"/>
            </a:pPr>
            <a:r>
              <a:rPr lang="en-GB" sz="1050" dirty="0">
                <a:latin typeface="Calibri" panose="020F0502020204030204" pitchFamily="34" charset="0"/>
                <a:ea typeface="Calibri" panose="020F0502020204030204" pitchFamily="34" charset="0"/>
                <a:cs typeface="Calibri" panose="020F0502020204030204" pitchFamily="34" charset="0"/>
              </a:rPr>
              <a:t>Structural (anatomy) </a:t>
            </a:r>
            <a:r>
              <a:rPr lang="en-GB" sz="1050" dirty="0" err="1">
                <a:latin typeface="Calibri" panose="020F0502020204030204" pitchFamily="34" charset="0"/>
                <a:ea typeface="Calibri" panose="020F0502020204030204" pitchFamily="34" charset="0"/>
                <a:cs typeface="Calibri" panose="020F0502020204030204" pitchFamily="34" charset="0"/>
              </a:rPr>
              <a:t>e.g</a:t>
            </a:r>
            <a:r>
              <a:rPr lang="en-GB" sz="1050" dirty="0">
                <a:latin typeface="Calibri" panose="020F0502020204030204" pitchFamily="34" charset="0"/>
                <a:ea typeface="Calibri" panose="020F0502020204030204" pitchFamily="34" charset="0"/>
                <a:cs typeface="Calibri" panose="020F0502020204030204" pitchFamily="34" charset="0"/>
              </a:rPr>
              <a:t> spines of a cactus</a:t>
            </a:r>
          </a:p>
          <a:p>
            <a:pPr marL="171450" indent="-171450">
              <a:spcAft>
                <a:spcPts val="800"/>
              </a:spcAft>
              <a:buFont typeface="Arial" panose="020B0604020202020204" pitchFamily="34" charset="0"/>
              <a:buChar char="•"/>
            </a:pPr>
            <a:r>
              <a:rPr lang="en-GB" sz="1050" dirty="0">
                <a:latin typeface="Calibri" panose="020F0502020204030204" pitchFamily="34" charset="0"/>
                <a:ea typeface="Calibri" panose="020F0502020204030204" pitchFamily="34" charset="0"/>
                <a:cs typeface="Calibri" panose="020F0502020204030204" pitchFamily="34" charset="0"/>
              </a:rPr>
              <a:t>Behavioural </a:t>
            </a:r>
            <a:r>
              <a:rPr lang="en-GB" sz="1050" dirty="0" err="1">
                <a:latin typeface="Calibri" panose="020F0502020204030204" pitchFamily="34" charset="0"/>
                <a:ea typeface="Calibri" panose="020F0502020204030204" pitchFamily="34" charset="0"/>
                <a:cs typeface="Calibri" panose="020F0502020204030204" pitchFamily="34" charset="0"/>
              </a:rPr>
              <a:t>e.g</a:t>
            </a:r>
            <a:r>
              <a:rPr lang="en-GB" sz="1050" dirty="0">
                <a:latin typeface="Calibri" panose="020F0502020204030204" pitchFamily="34" charset="0"/>
                <a:ea typeface="Calibri" panose="020F0502020204030204" pitchFamily="34" charset="0"/>
                <a:cs typeface="Calibri" panose="020F0502020204030204" pitchFamily="34" charset="0"/>
              </a:rPr>
              <a:t> mating behaviour</a:t>
            </a:r>
          </a:p>
          <a:p>
            <a:pPr marL="171450" indent="-171450">
              <a:spcAft>
                <a:spcPts val="800"/>
              </a:spcAft>
              <a:buFont typeface="Arial" panose="020B0604020202020204" pitchFamily="34" charset="0"/>
              <a:buChar char="•"/>
            </a:pPr>
            <a:r>
              <a:rPr lang="en-GB" sz="1050" dirty="0">
                <a:latin typeface="Calibri" panose="020F0502020204030204" pitchFamily="34" charset="0"/>
                <a:ea typeface="Calibri" panose="020F0502020204030204" pitchFamily="34" charset="0"/>
                <a:cs typeface="Calibri" panose="020F0502020204030204" pitchFamily="34" charset="0"/>
              </a:rPr>
              <a:t>Functional (physiology) </a:t>
            </a:r>
            <a:r>
              <a:rPr lang="en-GB" sz="1050" dirty="0" err="1">
                <a:latin typeface="Calibri" panose="020F0502020204030204" pitchFamily="34" charset="0"/>
                <a:ea typeface="Calibri" panose="020F0502020204030204" pitchFamily="34" charset="0"/>
                <a:cs typeface="Calibri" panose="020F0502020204030204" pitchFamily="34" charset="0"/>
              </a:rPr>
              <a:t>e.g</a:t>
            </a:r>
            <a:r>
              <a:rPr lang="en-GB" sz="1050" dirty="0">
                <a:latin typeface="Calibri" panose="020F0502020204030204" pitchFamily="34" charset="0"/>
                <a:ea typeface="Calibri" panose="020F0502020204030204" pitchFamily="34" charset="0"/>
                <a:cs typeface="Calibri" panose="020F0502020204030204" pitchFamily="34" charset="0"/>
              </a:rPr>
              <a:t> opening/closing of guard cells</a:t>
            </a:r>
          </a:p>
          <a:p>
            <a:pPr>
              <a:lnSpc>
                <a:spcPct val="107000"/>
              </a:lnSpc>
              <a:spcAft>
                <a:spcPts val="800"/>
              </a:spcAft>
            </a:pPr>
            <a:endParaRPr lang="en-GB" sz="105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DDDC9A6-575C-41F1-8C3E-5758727A1A25}"/>
              </a:ext>
            </a:extLst>
          </p:cNvPr>
          <p:cNvPicPr>
            <a:picLocks noChangeAspect="1"/>
          </p:cNvPicPr>
          <p:nvPr/>
        </p:nvPicPr>
        <p:blipFill>
          <a:blip r:embed="rId6"/>
          <a:stretch>
            <a:fillRect/>
          </a:stretch>
        </p:blipFill>
        <p:spPr>
          <a:xfrm>
            <a:off x="3370527" y="2688630"/>
            <a:ext cx="3456602" cy="3095704"/>
          </a:xfrm>
          <a:prstGeom prst="rect">
            <a:avLst/>
          </a:prstGeom>
        </p:spPr>
      </p:pic>
      <p:pic>
        <p:nvPicPr>
          <p:cNvPr id="6" name="Picture 5">
            <a:extLst>
              <a:ext uri="{FF2B5EF4-FFF2-40B4-BE49-F238E27FC236}">
                <a16:creationId xmlns:a16="http://schemas.microsoft.com/office/drawing/2014/main" id="{6B919450-DF3E-4216-881E-ED0828A5C0F6}"/>
              </a:ext>
            </a:extLst>
          </p:cNvPr>
          <p:cNvPicPr>
            <a:picLocks noChangeAspect="1"/>
          </p:cNvPicPr>
          <p:nvPr/>
        </p:nvPicPr>
        <p:blipFill>
          <a:blip r:embed="rId7"/>
          <a:stretch>
            <a:fillRect/>
          </a:stretch>
        </p:blipFill>
        <p:spPr>
          <a:xfrm>
            <a:off x="3153485" y="5784334"/>
            <a:ext cx="3704515" cy="1710437"/>
          </a:xfrm>
          <a:prstGeom prst="rect">
            <a:avLst/>
          </a:prstGeom>
        </p:spPr>
      </p:pic>
      <p:pic>
        <p:nvPicPr>
          <p:cNvPr id="8" name="Picture 7">
            <a:extLst>
              <a:ext uri="{FF2B5EF4-FFF2-40B4-BE49-F238E27FC236}">
                <a16:creationId xmlns:a16="http://schemas.microsoft.com/office/drawing/2014/main" id="{644BA139-841A-460F-8F7E-2920A3A92BAF}"/>
              </a:ext>
            </a:extLst>
          </p:cNvPr>
          <p:cNvPicPr>
            <a:picLocks noChangeAspect="1"/>
          </p:cNvPicPr>
          <p:nvPr/>
        </p:nvPicPr>
        <p:blipFill>
          <a:blip r:embed="rId8"/>
          <a:stretch>
            <a:fillRect/>
          </a:stretch>
        </p:blipFill>
        <p:spPr>
          <a:xfrm>
            <a:off x="8140" y="4444028"/>
            <a:ext cx="3069852" cy="3200484"/>
          </a:xfrm>
          <a:prstGeom prst="rect">
            <a:avLst/>
          </a:prstGeom>
        </p:spPr>
      </p:pic>
      <p:pic>
        <p:nvPicPr>
          <p:cNvPr id="10" name="Picture 9">
            <a:extLst>
              <a:ext uri="{FF2B5EF4-FFF2-40B4-BE49-F238E27FC236}">
                <a16:creationId xmlns:a16="http://schemas.microsoft.com/office/drawing/2014/main" id="{0142BFCD-BBCA-4253-AE65-A6DE04D908A4}"/>
              </a:ext>
            </a:extLst>
          </p:cNvPr>
          <p:cNvPicPr>
            <a:picLocks noChangeAspect="1"/>
          </p:cNvPicPr>
          <p:nvPr/>
        </p:nvPicPr>
        <p:blipFill>
          <a:blip r:embed="rId9"/>
          <a:stretch>
            <a:fillRect/>
          </a:stretch>
        </p:blipFill>
        <p:spPr>
          <a:xfrm>
            <a:off x="3779799" y="7389629"/>
            <a:ext cx="3078202" cy="2516371"/>
          </a:xfrm>
          <a:prstGeom prst="rect">
            <a:avLst/>
          </a:prstGeom>
        </p:spPr>
      </p:pic>
    </p:spTree>
    <p:extLst>
      <p:ext uri="{BB962C8B-B14F-4D97-AF65-F5344CB8AC3E}">
        <p14:creationId xmlns:p14="http://schemas.microsoft.com/office/powerpoint/2010/main" val="2438769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B718D5-6D37-4025-B334-94468215F8D1}"/>
              </a:ext>
            </a:extLst>
          </p:cNvPr>
          <p:cNvPicPr>
            <a:picLocks noChangeAspect="1"/>
          </p:cNvPicPr>
          <p:nvPr/>
        </p:nvPicPr>
        <p:blipFill>
          <a:blip r:embed="rId2"/>
          <a:stretch>
            <a:fillRect/>
          </a:stretch>
        </p:blipFill>
        <p:spPr>
          <a:xfrm>
            <a:off x="0" y="2553559"/>
            <a:ext cx="3507059" cy="2739749"/>
          </a:xfrm>
          <a:prstGeom prst="rect">
            <a:avLst/>
          </a:prstGeom>
        </p:spPr>
      </p:pic>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Food Chains</a:t>
            </a:r>
          </a:p>
        </p:txBody>
      </p:sp>
      <p:pic>
        <p:nvPicPr>
          <p:cNvPr id="3" name="Picture 2">
            <a:extLst>
              <a:ext uri="{FF2B5EF4-FFF2-40B4-BE49-F238E27FC236}">
                <a16:creationId xmlns:a16="http://schemas.microsoft.com/office/drawing/2014/main" id="{0FE4D611-219F-4505-B328-0A4AFCDF26DE}"/>
              </a:ext>
            </a:extLst>
          </p:cNvPr>
          <p:cNvPicPr/>
          <p:nvPr/>
        </p:nvPicPr>
        <p:blipFill rotWithShape="1">
          <a:blip r:embed="rId3"/>
          <a:srcRect l="1238" t="8327" r="2002" b="499"/>
          <a:stretch/>
        </p:blipFill>
        <p:spPr>
          <a:xfrm>
            <a:off x="0" y="317345"/>
            <a:ext cx="3289609" cy="2213982"/>
          </a:xfrm>
          <a:prstGeom prst="rect">
            <a:avLst/>
          </a:prstGeom>
        </p:spPr>
      </p:pic>
      <p:pic>
        <p:nvPicPr>
          <p:cNvPr id="4" name="Picture 3">
            <a:extLst>
              <a:ext uri="{FF2B5EF4-FFF2-40B4-BE49-F238E27FC236}">
                <a16:creationId xmlns:a16="http://schemas.microsoft.com/office/drawing/2014/main" id="{1A845C36-0C4F-4F24-A1D5-790CDC3EF149}"/>
              </a:ext>
            </a:extLst>
          </p:cNvPr>
          <p:cNvPicPr/>
          <p:nvPr/>
        </p:nvPicPr>
        <p:blipFill rotWithShape="1">
          <a:blip r:embed="rId4"/>
          <a:srcRect l="268" t="2087" r="1317" b="2301"/>
          <a:stretch/>
        </p:blipFill>
        <p:spPr>
          <a:xfrm>
            <a:off x="3289610" y="317345"/>
            <a:ext cx="3568389" cy="2754815"/>
          </a:xfrm>
          <a:prstGeom prst="rect">
            <a:avLst/>
          </a:prstGeom>
        </p:spPr>
      </p:pic>
      <p:pic>
        <p:nvPicPr>
          <p:cNvPr id="2" name="Picture 1">
            <a:extLst>
              <a:ext uri="{FF2B5EF4-FFF2-40B4-BE49-F238E27FC236}">
                <a16:creationId xmlns:a16="http://schemas.microsoft.com/office/drawing/2014/main" id="{D7D7ABF8-1015-4929-BDE0-E50867650728}"/>
              </a:ext>
            </a:extLst>
          </p:cNvPr>
          <p:cNvPicPr>
            <a:picLocks noChangeAspect="1"/>
          </p:cNvPicPr>
          <p:nvPr/>
        </p:nvPicPr>
        <p:blipFill>
          <a:blip r:embed="rId5"/>
          <a:stretch>
            <a:fillRect/>
          </a:stretch>
        </p:blipFill>
        <p:spPr>
          <a:xfrm>
            <a:off x="55755" y="5397051"/>
            <a:ext cx="2553629" cy="3535111"/>
          </a:xfrm>
          <a:prstGeom prst="rect">
            <a:avLst/>
          </a:prstGeom>
        </p:spPr>
      </p:pic>
      <p:pic>
        <p:nvPicPr>
          <p:cNvPr id="6" name="Picture 5">
            <a:extLst>
              <a:ext uri="{FF2B5EF4-FFF2-40B4-BE49-F238E27FC236}">
                <a16:creationId xmlns:a16="http://schemas.microsoft.com/office/drawing/2014/main" id="{FC4C1A4A-9021-459D-9D98-C493D939A1F9}"/>
              </a:ext>
            </a:extLst>
          </p:cNvPr>
          <p:cNvPicPr>
            <a:picLocks noChangeAspect="1"/>
          </p:cNvPicPr>
          <p:nvPr/>
        </p:nvPicPr>
        <p:blipFill>
          <a:blip r:embed="rId6"/>
          <a:stretch>
            <a:fillRect/>
          </a:stretch>
        </p:blipFill>
        <p:spPr>
          <a:xfrm>
            <a:off x="2734384" y="5692698"/>
            <a:ext cx="4123615" cy="4189143"/>
          </a:xfrm>
          <a:prstGeom prst="rect">
            <a:avLst/>
          </a:prstGeom>
        </p:spPr>
      </p:pic>
      <p:pic>
        <p:nvPicPr>
          <p:cNvPr id="8" name="Picture 7">
            <a:extLst>
              <a:ext uri="{FF2B5EF4-FFF2-40B4-BE49-F238E27FC236}">
                <a16:creationId xmlns:a16="http://schemas.microsoft.com/office/drawing/2014/main" id="{40DEC382-C7C4-4248-84AC-5E67811A9C70}"/>
              </a:ext>
            </a:extLst>
          </p:cNvPr>
          <p:cNvPicPr>
            <a:picLocks noChangeAspect="1"/>
          </p:cNvPicPr>
          <p:nvPr/>
        </p:nvPicPr>
        <p:blipFill>
          <a:blip r:embed="rId7"/>
          <a:stretch>
            <a:fillRect/>
          </a:stretch>
        </p:blipFill>
        <p:spPr>
          <a:xfrm>
            <a:off x="3507059" y="3094392"/>
            <a:ext cx="3350940" cy="2217036"/>
          </a:xfrm>
          <a:prstGeom prst="rect">
            <a:avLst/>
          </a:prstGeom>
        </p:spPr>
      </p:pic>
    </p:spTree>
    <p:extLst>
      <p:ext uri="{BB962C8B-B14F-4D97-AF65-F5344CB8AC3E}">
        <p14:creationId xmlns:p14="http://schemas.microsoft.com/office/powerpoint/2010/main" val="1599992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Nutrient Cycling</a:t>
            </a:r>
          </a:p>
        </p:txBody>
      </p:sp>
      <p:pic>
        <p:nvPicPr>
          <p:cNvPr id="2" name="Picture 1">
            <a:extLst>
              <a:ext uri="{FF2B5EF4-FFF2-40B4-BE49-F238E27FC236}">
                <a16:creationId xmlns:a16="http://schemas.microsoft.com/office/drawing/2014/main" id="{79624DDD-5B5C-4907-BF86-F8631D4242C3}"/>
              </a:ext>
            </a:extLst>
          </p:cNvPr>
          <p:cNvPicPr>
            <a:picLocks noChangeAspect="1"/>
          </p:cNvPicPr>
          <p:nvPr/>
        </p:nvPicPr>
        <p:blipFill>
          <a:blip r:embed="rId2"/>
          <a:stretch>
            <a:fillRect/>
          </a:stretch>
        </p:blipFill>
        <p:spPr>
          <a:xfrm>
            <a:off x="0" y="317344"/>
            <a:ext cx="4633332" cy="2556693"/>
          </a:xfrm>
          <a:prstGeom prst="rect">
            <a:avLst/>
          </a:prstGeom>
        </p:spPr>
      </p:pic>
      <p:pic>
        <p:nvPicPr>
          <p:cNvPr id="2050" name="Picture 8" descr="A picture containing animal, scorpion, standing, sitting&#10;&#10;Description generated with very high confidence">
            <a:extLst>
              <a:ext uri="{FF2B5EF4-FFF2-40B4-BE49-F238E27FC236}">
                <a16:creationId xmlns:a16="http://schemas.microsoft.com/office/drawing/2014/main" id="{F2AF9B2A-8DE3-4444-BF98-0640A4AA87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653" y="2399590"/>
            <a:ext cx="1286561" cy="9652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a:extLst>
              <a:ext uri="{FF2B5EF4-FFF2-40B4-BE49-F238E27FC236}">
                <a16:creationId xmlns:a16="http://schemas.microsoft.com/office/drawing/2014/main" id="{6165F0C5-23FB-4C97-9645-283C1DD5218D}"/>
              </a:ext>
            </a:extLst>
          </p:cNvPr>
          <p:cNvSpPr>
            <a:spLocks noChangeArrowheads="1"/>
          </p:cNvSpPr>
          <p:nvPr/>
        </p:nvSpPr>
        <p:spPr bwMode="auto">
          <a:xfrm flipH="1">
            <a:off x="4519733" y="341088"/>
            <a:ext cx="2324403"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GB" altLang="en-US" sz="1000" dirty="0">
                <a:latin typeface="Trebuchet MS" panose="020B0603020202020204" pitchFamily="34" charset="0"/>
                <a:ea typeface="Times New Roman" panose="02020603050405020304" pitchFamily="18" charset="0"/>
                <a:cs typeface="Times New Roman" panose="02020603050405020304" pitchFamily="18" charset="0"/>
              </a:rPr>
              <a:t>Nutrients go back to the soil in waste products or when organisms die and tissues decay. Organisms decay because they are broken down by microorganisms usually in warm, moist, aerobic (oxygen) conditions. </a:t>
            </a:r>
            <a:endParaRPr lang="en-GB" altLang="en-US" sz="10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The organisms that decompose (breakdown) dead organisms are called </a:t>
            </a:r>
            <a:r>
              <a:rPr kumimoji="0" lang="en-GB" altLang="en-US" sz="1000" b="1"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decomposers</a:t>
            </a:r>
            <a:r>
              <a:rPr kumimoji="0" lang="en-GB" altLang="en-US" sz="10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 They are mostly microscopic bacteria and fungi. Decomposers are a group of organisms which have adapted to feed on waste, dead animals and plants</a:t>
            </a:r>
            <a:endParaRPr kumimoji="0" lang="en-GB" altLang="en-US" sz="1000" b="0" i="0" u="none" strike="noStrike" cap="none" normalizeH="0" baseline="0" dirty="0">
              <a:ln>
                <a:noFill/>
              </a:ln>
              <a:solidFill>
                <a:schemeClr val="tx1"/>
              </a:solidFill>
              <a:effectLst/>
              <a:latin typeface="Arial" panose="020B0604020202020204" pitchFamily="34" charset="0"/>
            </a:endParaRPr>
          </a:p>
        </p:txBody>
      </p:sp>
      <p:pic>
        <p:nvPicPr>
          <p:cNvPr id="2051" name="Picture 12" descr="A picture containing grass, fungus, outdoor, red&#10;&#10;Description generated with very high confidence">
            <a:extLst>
              <a:ext uri="{FF2B5EF4-FFF2-40B4-BE49-F238E27FC236}">
                <a16:creationId xmlns:a16="http://schemas.microsoft.com/office/drawing/2014/main" id="{39A70A21-3D5C-4BE0-A97D-40CBE259D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213" b="17233"/>
          <a:stretch>
            <a:fillRect/>
          </a:stretch>
        </p:blipFill>
        <p:spPr bwMode="auto">
          <a:xfrm>
            <a:off x="5990916" y="2391415"/>
            <a:ext cx="867084" cy="9652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1EA0D03-2A7C-4C28-82AA-81C73D77A947}"/>
              </a:ext>
            </a:extLst>
          </p:cNvPr>
          <p:cNvPicPr>
            <a:picLocks noChangeAspect="1"/>
          </p:cNvPicPr>
          <p:nvPr/>
        </p:nvPicPr>
        <p:blipFill>
          <a:blip r:embed="rId5"/>
          <a:stretch>
            <a:fillRect/>
          </a:stretch>
        </p:blipFill>
        <p:spPr>
          <a:xfrm>
            <a:off x="50179" y="2874037"/>
            <a:ext cx="6520751" cy="1581101"/>
          </a:xfrm>
          <a:prstGeom prst="rect">
            <a:avLst/>
          </a:prstGeom>
        </p:spPr>
      </p:pic>
      <p:pic>
        <p:nvPicPr>
          <p:cNvPr id="10" name="Picture 9">
            <a:extLst>
              <a:ext uri="{FF2B5EF4-FFF2-40B4-BE49-F238E27FC236}">
                <a16:creationId xmlns:a16="http://schemas.microsoft.com/office/drawing/2014/main" id="{2BAFEDAF-7FCC-4833-B22D-07F52FE62E99}"/>
              </a:ext>
            </a:extLst>
          </p:cNvPr>
          <p:cNvPicPr>
            <a:picLocks noChangeAspect="1"/>
          </p:cNvPicPr>
          <p:nvPr/>
        </p:nvPicPr>
        <p:blipFill>
          <a:blip r:embed="rId6"/>
          <a:stretch>
            <a:fillRect/>
          </a:stretch>
        </p:blipFill>
        <p:spPr>
          <a:xfrm>
            <a:off x="0" y="4522010"/>
            <a:ext cx="3261732" cy="5230524"/>
          </a:xfrm>
          <a:prstGeom prst="rect">
            <a:avLst/>
          </a:prstGeom>
        </p:spPr>
      </p:pic>
      <p:pic>
        <p:nvPicPr>
          <p:cNvPr id="8" name="Picture 7">
            <a:extLst>
              <a:ext uri="{FF2B5EF4-FFF2-40B4-BE49-F238E27FC236}">
                <a16:creationId xmlns:a16="http://schemas.microsoft.com/office/drawing/2014/main" id="{0745A4F1-54E5-4FDE-9C15-2091F9370ECD}"/>
              </a:ext>
            </a:extLst>
          </p:cNvPr>
          <p:cNvPicPr>
            <a:picLocks noChangeAspect="1"/>
          </p:cNvPicPr>
          <p:nvPr/>
        </p:nvPicPr>
        <p:blipFill>
          <a:blip r:embed="rId7"/>
          <a:stretch>
            <a:fillRect/>
          </a:stretch>
        </p:blipFill>
        <p:spPr>
          <a:xfrm>
            <a:off x="3155795" y="4522010"/>
            <a:ext cx="3652026" cy="1471639"/>
          </a:xfrm>
          <a:prstGeom prst="rect">
            <a:avLst/>
          </a:prstGeom>
        </p:spPr>
      </p:pic>
      <p:pic>
        <p:nvPicPr>
          <p:cNvPr id="11" name="Picture 10">
            <a:extLst>
              <a:ext uri="{FF2B5EF4-FFF2-40B4-BE49-F238E27FC236}">
                <a16:creationId xmlns:a16="http://schemas.microsoft.com/office/drawing/2014/main" id="{ED485458-B028-4F8B-900A-FBC2F4E2875C}"/>
              </a:ext>
            </a:extLst>
          </p:cNvPr>
          <p:cNvPicPr>
            <a:picLocks noChangeAspect="1"/>
          </p:cNvPicPr>
          <p:nvPr/>
        </p:nvPicPr>
        <p:blipFill>
          <a:blip r:embed="rId8"/>
          <a:stretch>
            <a:fillRect/>
          </a:stretch>
        </p:blipFill>
        <p:spPr>
          <a:xfrm>
            <a:off x="3429000" y="6092529"/>
            <a:ext cx="3415136" cy="3813471"/>
          </a:xfrm>
          <a:prstGeom prst="rect">
            <a:avLst/>
          </a:prstGeom>
        </p:spPr>
      </p:pic>
    </p:spTree>
    <p:extLst>
      <p:ext uri="{BB962C8B-B14F-4D97-AF65-F5344CB8AC3E}">
        <p14:creationId xmlns:p14="http://schemas.microsoft.com/office/powerpoint/2010/main" val="2902913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Land Use and Pollution </a:t>
            </a:r>
          </a:p>
        </p:txBody>
      </p:sp>
      <p:pic>
        <p:nvPicPr>
          <p:cNvPr id="3" name="Picture 2">
            <a:extLst>
              <a:ext uri="{FF2B5EF4-FFF2-40B4-BE49-F238E27FC236}">
                <a16:creationId xmlns:a16="http://schemas.microsoft.com/office/drawing/2014/main" id="{4E60A7C5-3E65-46C9-8258-B9F6A8C86E5B}"/>
              </a:ext>
            </a:extLst>
          </p:cNvPr>
          <p:cNvPicPr/>
          <p:nvPr/>
        </p:nvPicPr>
        <p:blipFill rotWithShape="1">
          <a:blip r:embed="rId2" cstate="print">
            <a:extLst>
              <a:ext uri="{28A0092B-C50C-407E-A947-70E740481C1C}">
                <a14:useLocalDpi xmlns:a14="http://schemas.microsoft.com/office/drawing/2010/main" val="0"/>
              </a:ext>
            </a:extLst>
          </a:blip>
          <a:srcRect l="16081" r="16546"/>
          <a:stretch/>
        </p:blipFill>
        <p:spPr bwMode="auto">
          <a:xfrm>
            <a:off x="0" y="360912"/>
            <a:ext cx="2644179" cy="2616464"/>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EE779851-4ADD-4FE9-A52E-24AC5536FBBE}"/>
              </a:ext>
            </a:extLst>
          </p:cNvPr>
          <p:cNvSpPr txBox="1"/>
          <p:nvPr/>
        </p:nvSpPr>
        <p:spPr>
          <a:xfrm>
            <a:off x="1182030" y="2443286"/>
            <a:ext cx="5675970" cy="1061829"/>
          </a:xfrm>
          <a:prstGeom prst="rect">
            <a:avLst/>
          </a:prstGeom>
          <a:noFill/>
        </p:spPr>
        <p:txBody>
          <a:bodyPr wrap="square" rtlCol="0">
            <a:spAutoFit/>
          </a:bodyPr>
          <a:lstStyle/>
          <a:p>
            <a:r>
              <a:rPr lang="en-GB" sz="1050" b="1" dirty="0"/>
              <a:t>Land Use Examples: Peat Extraction and Deforestation </a:t>
            </a:r>
          </a:p>
          <a:p>
            <a:pPr marL="285750" indent="-285750">
              <a:buFont typeface="Arial" panose="020B0604020202020204" pitchFamily="34" charset="0"/>
              <a:buChar char="•"/>
            </a:pPr>
            <a:r>
              <a:rPr lang="en-GB" sz="1050" dirty="0"/>
              <a:t>contribute to reduction in biodiversity because they remove habitats</a:t>
            </a:r>
          </a:p>
          <a:p>
            <a:pPr marL="285750" indent="-285750">
              <a:buFont typeface="Arial" panose="020B0604020202020204" pitchFamily="34" charset="0"/>
              <a:buChar char="•"/>
            </a:pPr>
            <a:r>
              <a:rPr lang="en-GB" sz="1050" dirty="0"/>
              <a:t>Increase CO2 in the atmosphere because they are both carbon sinks (trees remove CO2 from the atmosphere through photosynthesis) and can release CO2 when they are burned or decayed.</a:t>
            </a:r>
          </a:p>
          <a:p>
            <a:pPr marL="285750" indent="-285750">
              <a:buFont typeface="Arial" panose="020B0604020202020204" pitchFamily="34" charset="0"/>
              <a:buChar char="•"/>
            </a:pPr>
            <a:r>
              <a:rPr lang="en-GB" sz="1050" dirty="0"/>
              <a:t>They can both lead to  soil erosion through increased flooding. </a:t>
            </a:r>
          </a:p>
        </p:txBody>
      </p:sp>
      <p:sp>
        <p:nvSpPr>
          <p:cNvPr id="5" name="Rectangle 2">
            <a:extLst>
              <a:ext uri="{FF2B5EF4-FFF2-40B4-BE49-F238E27FC236}">
                <a16:creationId xmlns:a16="http://schemas.microsoft.com/office/drawing/2014/main" id="{841D415F-4792-4ACF-988D-73B237F9B34E}"/>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3">
            <a:extLst>
              <a:ext uri="{FF2B5EF4-FFF2-40B4-BE49-F238E27FC236}">
                <a16:creationId xmlns:a16="http://schemas.microsoft.com/office/drawing/2014/main" id="{6A9E6015-A0BA-41B2-AA17-D536FE369DB5}"/>
              </a:ext>
            </a:extLst>
          </p:cNvPr>
          <p:cNvSpPr>
            <a:spLocks noChangeArrowheads="1"/>
          </p:cNvSpPr>
          <p:nvPr/>
        </p:nvSpPr>
        <p:spPr bwMode="auto">
          <a:xfrm>
            <a:off x="2592659" y="307780"/>
            <a:ext cx="426534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GB" altLang="en-US" sz="10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Biodiversity</a:t>
            </a: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is the measure of the variety of all </a:t>
            </a:r>
            <a:r>
              <a:rPr kumimoji="0" lang="en-GB" altLang="en-US" sz="10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species</a:t>
            </a: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on earth, or in a particular </a:t>
            </a:r>
            <a:r>
              <a:rPr kumimoji="0" lang="en-GB" altLang="en-US" sz="10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ecosystem.</a:t>
            </a: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n-GB" altLang="en-US" sz="1000" dirty="0">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Biodiversity is reduced (number of different species decreased) by human activity when:</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Habitat is lost or changed </a:t>
            </a:r>
            <a:r>
              <a:rPr kumimoji="0" lang="en-GB" altLang="en-US" sz="10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e.g</a:t>
            </a: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deforestation</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Ecosystems are disrupted by flooding or drought (caused by climate or humans )</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GB" altLang="en-US" sz="1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Climate change causes extreme weather or changes in migration patterns</a:t>
            </a:r>
            <a:endParaRPr kumimoji="0" lang="en-GB" altLang="en-US" sz="1000" b="0" i="0" u="none" strike="noStrike" cap="none" normalizeH="0" baseline="0" dirty="0">
              <a:ln>
                <a:noFill/>
              </a:ln>
              <a:solidFill>
                <a:schemeClr val="tx1"/>
              </a:solidFill>
              <a:effectLst/>
            </a:endParaRPr>
          </a:p>
        </p:txBody>
      </p:sp>
      <p:pic>
        <p:nvPicPr>
          <p:cNvPr id="7" name="Picture 6">
            <a:extLst>
              <a:ext uri="{FF2B5EF4-FFF2-40B4-BE49-F238E27FC236}">
                <a16:creationId xmlns:a16="http://schemas.microsoft.com/office/drawing/2014/main" id="{06F4C2FB-06FB-4F1B-A942-634C3FC9B2BB}"/>
              </a:ext>
            </a:extLst>
          </p:cNvPr>
          <p:cNvPicPr>
            <a:picLocks noChangeAspect="1"/>
          </p:cNvPicPr>
          <p:nvPr/>
        </p:nvPicPr>
        <p:blipFill>
          <a:blip r:embed="rId3"/>
          <a:stretch>
            <a:fillRect/>
          </a:stretch>
        </p:blipFill>
        <p:spPr>
          <a:xfrm>
            <a:off x="0" y="3456538"/>
            <a:ext cx="3528000" cy="2077600"/>
          </a:xfrm>
          <a:prstGeom prst="rect">
            <a:avLst/>
          </a:prstGeom>
        </p:spPr>
      </p:pic>
      <p:pic>
        <p:nvPicPr>
          <p:cNvPr id="8" name="Picture 7">
            <a:extLst>
              <a:ext uri="{FF2B5EF4-FFF2-40B4-BE49-F238E27FC236}">
                <a16:creationId xmlns:a16="http://schemas.microsoft.com/office/drawing/2014/main" id="{9AD25EC4-3978-47D2-A32F-663BC08462F2}"/>
              </a:ext>
            </a:extLst>
          </p:cNvPr>
          <p:cNvPicPr>
            <a:picLocks noChangeAspect="1"/>
          </p:cNvPicPr>
          <p:nvPr/>
        </p:nvPicPr>
        <p:blipFill rotWithShape="1">
          <a:blip r:embed="rId4"/>
          <a:srcRect l="6205" r="4196"/>
          <a:stretch/>
        </p:blipFill>
        <p:spPr>
          <a:xfrm>
            <a:off x="3329999" y="3420759"/>
            <a:ext cx="3528000" cy="1864041"/>
          </a:xfrm>
          <a:prstGeom prst="rect">
            <a:avLst/>
          </a:prstGeom>
        </p:spPr>
      </p:pic>
      <p:pic>
        <p:nvPicPr>
          <p:cNvPr id="9" name="Picture 8">
            <a:extLst>
              <a:ext uri="{FF2B5EF4-FFF2-40B4-BE49-F238E27FC236}">
                <a16:creationId xmlns:a16="http://schemas.microsoft.com/office/drawing/2014/main" id="{0E1D8B04-CA9C-487B-B01A-852BC37B0BC4}"/>
              </a:ext>
            </a:extLst>
          </p:cNvPr>
          <p:cNvPicPr>
            <a:picLocks noChangeAspect="1"/>
          </p:cNvPicPr>
          <p:nvPr/>
        </p:nvPicPr>
        <p:blipFill>
          <a:blip r:embed="rId5"/>
          <a:stretch>
            <a:fillRect/>
          </a:stretch>
        </p:blipFill>
        <p:spPr>
          <a:xfrm>
            <a:off x="0" y="7808443"/>
            <a:ext cx="4047460" cy="2097557"/>
          </a:xfrm>
          <a:prstGeom prst="rect">
            <a:avLst/>
          </a:prstGeom>
        </p:spPr>
      </p:pic>
      <p:pic>
        <p:nvPicPr>
          <p:cNvPr id="10" name="Picture 9">
            <a:extLst>
              <a:ext uri="{FF2B5EF4-FFF2-40B4-BE49-F238E27FC236}">
                <a16:creationId xmlns:a16="http://schemas.microsoft.com/office/drawing/2014/main" id="{48CB0F91-8FA3-41CB-864F-4722A5081714}"/>
              </a:ext>
            </a:extLst>
          </p:cNvPr>
          <p:cNvPicPr>
            <a:picLocks noChangeAspect="1"/>
          </p:cNvPicPr>
          <p:nvPr/>
        </p:nvPicPr>
        <p:blipFill>
          <a:blip r:embed="rId6"/>
          <a:stretch>
            <a:fillRect/>
          </a:stretch>
        </p:blipFill>
        <p:spPr>
          <a:xfrm>
            <a:off x="3080686" y="5429693"/>
            <a:ext cx="3786145" cy="2641388"/>
          </a:xfrm>
          <a:prstGeom prst="rect">
            <a:avLst/>
          </a:prstGeom>
        </p:spPr>
      </p:pic>
      <p:pic>
        <p:nvPicPr>
          <p:cNvPr id="11" name="Picture 10">
            <a:extLst>
              <a:ext uri="{FF2B5EF4-FFF2-40B4-BE49-F238E27FC236}">
                <a16:creationId xmlns:a16="http://schemas.microsoft.com/office/drawing/2014/main" id="{8C578200-3C03-438F-818D-A14EBC68EC73}"/>
              </a:ext>
            </a:extLst>
          </p:cNvPr>
          <p:cNvPicPr>
            <a:picLocks noChangeAspect="1"/>
          </p:cNvPicPr>
          <p:nvPr/>
        </p:nvPicPr>
        <p:blipFill>
          <a:blip r:embed="rId7"/>
          <a:stretch>
            <a:fillRect/>
          </a:stretch>
        </p:blipFill>
        <p:spPr>
          <a:xfrm>
            <a:off x="12405" y="5678318"/>
            <a:ext cx="3614185" cy="1385101"/>
          </a:xfrm>
          <a:prstGeom prst="rect">
            <a:avLst/>
          </a:prstGeom>
        </p:spPr>
      </p:pic>
      <p:sp>
        <p:nvSpPr>
          <p:cNvPr id="12" name="TextBox 11">
            <a:extLst>
              <a:ext uri="{FF2B5EF4-FFF2-40B4-BE49-F238E27FC236}">
                <a16:creationId xmlns:a16="http://schemas.microsoft.com/office/drawing/2014/main" id="{40998B38-E7B3-408D-B87D-55CF32FEBF67}"/>
              </a:ext>
            </a:extLst>
          </p:cNvPr>
          <p:cNvSpPr txBox="1"/>
          <p:nvPr/>
        </p:nvSpPr>
        <p:spPr>
          <a:xfrm>
            <a:off x="2048540" y="1742120"/>
            <a:ext cx="4818291" cy="900246"/>
          </a:xfrm>
          <a:prstGeom prst="rect">
            <a:avLst/>
          </a:prstGeom>
          <a:noFill/>
        </p:spPr>
        <p:txBody>
          <a:bodyPr wrap="square" rtlCol="0">
            <a:spAutoFit/>
          </a:bodyPr>
          <a:lstStyle/>
          <a:p>
            <a:r>
              <a:rPr lang="en-GB" sz="1050" b="1" dirty="0"/>
              <a:t>	Pollution </a:t>
            </a:r>
            <a:r>
              <a:rPr lang="en-GB" sz="1050" dirty="0"/>
              <a:t>can be through air (burning fossil fuels increases CO</a:t>
            </a:r>
            <a:r>
              <a:rPr lang="en-GB" sz="1050" baseline="30000" dirty="0"/>
              <a:t>2</a:t>
            </a:r>
            <a:r>
              <a:rPr lang="en-GB" sz="1050" dirty="0"/>
              <a:t> sulphur dioxide in the atmosphere) and , land or water. Sewage, radioactive waste, fertilisers, pesticides (chemicals that kill insects) and herbicides (chemicals that kill plants) can poison soils and make habitats not safe to live in (destroys them).  </a:t>
            </a:r>
          </a:p>
          <a:p>
            <a:r>
              <a:rPr lang="en-GB" sz="1050" b="1" dirty="0"/>
              <a:t> </a:t>
            </a:r>
          </a:p>
        </p:txBody>
      </p:sp>
    </p:spTree>
    <p:extLst>
      <p:ext uri="{BB962C8B-B14F-4D97-AF65-F5344CB8AC3E}">
        <p14:creationId xmlns:p14="http://schemas.microsoft.com/office/powerpoint/2010/main" val="344265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Biodiversity Global Warming</a:t>
            </a:r>
          </a:p>
        </p:txBody>
      </p:sp>
      <p:pic>
        <p:nvPicPr>
          <p:cNvPr id="2049" name="Picture 27">
            <a:extLst>
              <a:ext uri="{FF2B5EF4-FFF2-40B4-BE49-F238E27FC236}">
                <a16:creationId xmlns:a16="http://schemas.microsoft.com/office/drawing/2014/main" id="{449287A6-B9FF-46B4-8EA6-FC7DAADDF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6890" y="317345"/>
            <a:ext cx="3481109" cy="19840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1FFC05E2-76AB-40C1-A298-013E6903A765}"/>
              </a:ext>
            </a:extLst>
          </p:cNvPr>
          <p:cNvSpPr>
            <a:spLocks noChangeArrowheads="1"/>
          </p:cNvSpPr>
          <p:nvPr/>
        </p:nvSpPr>
        <p:spPr bwMode="auto">
          <a:xfrm>
            <a:off x="0" y="296508"/>
            <a:ext cx="337688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More carbon dioxide pollution from burning fossil fuels and more deforestation has caused a build-up of carbon dioxide in the atmosphere, more farming of cattle and growing of crops like rice has released more methane into the atmosphere. Carbon dioxide and methane are known as </a:t>
            </a:r>
            <a:r>
              <a:rPr kumimoji="0" lang="en-GB"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greenhouse gases</a:t>
            </a:r>
            <a:r>
              <a:rPr kumimoji="0" lang="en-GB" altLang="en-US" sz="10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along with water vapour, because they trap heat energy from the sun.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000" b="0" i="0" u="none" strike="noStrike" cap="none" normalizeH="0" baseline="0" dirty="0">
              <a:ln>
                <a:noFill/>
              </a:ln>
              <a:solidFill>
                <a:schemeClr val="tx1"/>
              </a:solidFill>
              <a:effectLst/>
            </a:endParaRPr>
          </a:p>
        </p:txBody>
      </p:sp>
      <p:sp>
        <p:nvSpPr>
          <p:cNvPr id="4" name="Rectangle 3">
            <a:extLst>
              <a:ext uri="{FF2B5EF4-FFF2-40B4-BE49-F238E27FC236}">
                <a16:creationId xmlns:a16="http://schemas.microsoft.com/office/drawing/2014/main" id="{BE0FA1B4-355F-4322-B969-AD11F8EC0044}"/>
              </a:ext>
            </a:extLst>
          </p:cNvPr>
          <p:cNvSpPr/>
          <p:nvPr/>
        </p:nvSpPr>
        <p:spPr>
          <a:xfrm>
            <a:off x="-52111" y="1517517"/>
            <a:ext cx="3428999" cy="2066463"/>
          </a:xfrm>
          <a:prstGeom prst="rect">
            <a:avLst/>
          </a:prstGeom>
        </p:spPr>
        <p:txBody>
          <a:bodyPr wrap="square">
            <a:spAutoFit/>
          </a:bodyPr>
          <a:lstStyle/>
          <a:p>
            <a:pPr>
              <a:spcAft>
                <a:spcPts val="0"/>
              </a:spcAft>
            </a:pPr>
            <a:r>
              <a:rPr lang="en-GB" sz="1000" dirty="0">
                <a:latin typeface="Calibri" panose="020F0502020204030204" pitchFamily="34" charset="0"/>
                <a:ea typeface="Times New Roman" panose="02020603050405020304" pitchFamily="18" charset="0"/>
                <a:cs typeface="Calibri" panose="020F0502020204030204" pitchFamily="34" charset="0"/>
              </a:rPr>
              <a:t>Climate change causes a reduction in biodiversity because it is linked to changes that animals cannot adapt to such as:</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mj-lt"/>
              <a:buAutoNum type="arabicPeriod"/>
            </a:pPr>
            <a:r>
              <a:rPr lang="en-GB" sz="1000" b="1" dirty="0">
                <a:latin typeface="Calibri" panose="020F0502020204030204" pitchFamily="34" charset="0"/>
                <a:ea typeface="Times New Roman" panose="02020603050405020304" pitchFamily="18" charset="0"/>
                <a:cs typeface="Calibri" panose="020F0502020204030204" pitchFamily="34" charset="0"/>
              </a:rPr>
              <a:t>Habitat.</a:t>
            </a:r>
            <a:r>
              <a:rPr lang="en-GB" sz="1000" dirty="0">
                <a:latin typeface="Calibri" panose="020F0502020204030204" pitchFamily="34" charset="0"/>
                <a:ea typeface="Times New Roman" panose="02020603050405020304" pitchFamily="18" charset="0"/>
                <a:cs typeface="Calibri" panose="020F0502020204030204" pitchFamily="34" charset="0"/>
              </a:rPr>
              <a:t> As flooding by rising sea levels will destroy valuable coastal ecosystems</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mj-lt"/>
              <a:buAutoNum type="arabicPeriod"/>
            </a:pPr>
            <a:r>
              <a:rPr lang="en-GB" sz="1000" b="1" dirty="0">
                <a:latin typeface="Calibri" panose="020F0502020204030204" pitchFamily="34" charset="0"/>
                <a:ea typeface="Times New Roman" panose="02020603050405020304" pitchFamily="18" charset="0"/>
                <a:cs typeface="Calibri" panose="020F0502020204030204" pitchFamily="34" charset="0"/>
              </a:rPr>
              <a:t>Weather</a:t>
            </a:r>
            <a:r>
              <a:rPr lang="en-GB" sz="1000" dirty="0">
                <a:latin typeface="Calibri" panose="020F0502020204030204" pitchFamily="34" charset="0"/>
                <a:ea typeface="Times New Roman" panose="02020603050405020304" pitchFamily="18" charset="0"/>
                <a:cs typeface="Calibri" panose="020F0502020204030204" pitchFamily="34" charset="0"/>
              </a:rPr>
              <a:t>. Wind patterns, rainfall and seasonal changes will lead to some species finding it hard to survive in their existing ecosystem. This may change where they can live or their </a:t>
            </a:r>
            <a:r>
              <a:rPr lang="en-GB" sz="1000" b="1" dirty="0">
                <a:latin typeface="Calibri" panose="020F0502020204030204" pitchFamily="34" charset="0"/>
                <a:ea typeface="Times New Roman" panose="02020603050405020304" pitchFamily="18" charset="0"/>
                <a:cs typeface="Calibri" panose="020F0502020204030204" pitchFamily="34" charset="0"/>
              </a:rPr>
              <a:t>distribution. </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en-GB" sz="1000" dirty="0">
                <a:latin typeface="Calibri" panose="020F0502020204030204" pitchFamily="34" charset="0"/>
                <a:ea typeface="Times New Roman" panose="02020603050405020304" pitchFamily="18" charset="0"/>
                <a:cs typeface="Calibri" panose="020F0502020204030204" pitchFamily="34" charset="0"/>
              </a:rPr>
              <a:t>This is more likely for species that live in areas which will suffer the greatest change. For example, polar bears are at high risk of extinction because they live on ice in the coldest regions. </a:t>
            </a:r>
            <a:endParaRPr lang="en-GB"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7B36993-3AFF-49B3-9C89-A66201C94BB3}"/>
              </a:ext>
            </a:extLst>
          </p:cNvPr>
          <p:cNvPicPr>
            <a:picLocks noChangeAspect="1"/>
          </p:cNvPicPr>
          <p:nvPr/>
        </p:nvPicPr>
        <p:blipFill>
          <a:blip r:embed="rId3"/>
          <a:stretch>
            <a:fillRect/>
          </a:stretch>
        </p:blipFill>
        <p:spPr>
          <a:xfrm>
            <a:off x="27000" y="3638376"/>
            <a:ext cx="3601800" cy="2475787"/>
          </a:xfrm>
          <a:prstGeom prst="rect">
            <a:avLst/>
          </a:prstGeom>
        </p:spPr>
      </p:pic>
      <p:pic>
        <p:nvPicPr>
          <p:cNvPr id="6" name="Picture 5">
            <a:extLst>
              <a:ext uri="{FF2B5EF4-FFF2-40B4-BE49-F238E27FC236}">
                <a16:creationId xmlns:a16="http://schemas.microsoft.com/office/drawing/2014/main" id="{955BDE5B-1978-4778-908E-4609896B2A75}"/>
              </a:ext>
            </a:extLst>
          </p:cNvPr>
          <p:cNvPicPr>
            <a:picLocks noChangeAspect="1"/>
          </p:cNvPicPr>
          <p:nvPr/>
        </p:nvPicPr>
        <p:blipFill>
          <a:blip r:embed="rId4"/>
          <a:stretch>
            <a:fillRect/>
          </a:stretch>
        </p:blipFill>
        <p:spPr>
          <a:xfrm>
            <a:off x="3027689" y="4002303"/>
            <a:ext cx="3778200" cy="743605"/>
          </a:xfrm>
          <a:prstGeom prst="rect">
            <a:avLst/>
          </a:prstGeom>
        </p:spPr>
      </p:pic>
      <p:sp>
        <p:nvSpPr>
          <p:cNvPr id="8" name="Rectangle 7">
            <a:extLst>
              <a:ext uri="{FF2B5EF4-FFF2-40B4-BE49-F238E27FC236}">
                <a16:creationId xmlns:a16="http://schemas.microsoft.com/office/drawing/2014/main" id="{B289EB98-EF30-4928-A8E3-82763DFB5CCA}"/>
              </a:ext>
            </a:extLst>
          </p:cNvPr>
          <p:cNvSpPr/>
          <p:nvPr/>
        </p:nvSpPr>
        <p:spPr>
          <a:xfrm>
            <a:off x="3376889" y="2322674"/>
            <a:ext cx="3429000" cy="1477328"/>
          </a:xfrm>
          <a:prstGeom prst="rect">
            <a:avLst/>
          </a:prstGeom>
        </p:spPr>
        <p:txBody>
          <a:bodyPr>
            <a:spAutoFit/>
          </a:bodyPr>
          <a:lstStyle/>
          <a:p>
            <a:pPr>
              <a:spcAft>
                <a:spcPts val="0"/>
              </a:spcAft>
            </a:pPr>
            <a:r>
              <a:rPr lang="en-US" sz="1000" b="1" dirty="0">
                <a:latin typeface="Calibri" panose="020F0502020204030204" pitchFamily="34" charset="0"/>
                <a:ea typeface="Calibri" panose="020F0502020204030204" pitchFamily="34" charset="0"/>
                <a:cs typeface="Times New Roman" panose="02020603050405020304" pitchFamily="18" charset="0"/>
              </a:rPr>
              <a:t>It is important to maintain biodiversity because: ​</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tabLst>
                <a:tab pos="457200" algn="l"/>
              </a:tabLst>
            </a:pPr>
            <a:r>
              <a:rPr lang="en-US" sz="1000" dirty="0">
                <a:latin typeface="Calibri" panose="020F0502020204030204" pitchFamily="34" charset="0"/>
                <a:ea typeface="Calibri" panose="020F0502020204030204" pitchFamily="34" charset="0"/>
                <a:cs typeface="Times New Roman" panose="02020603050405020304" pitchFamily="18" charset="0"/>
              </a:rPr>
              <a:t>We have a moral responsibility​ not to destroy the planet</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tabLst>
                <a:tab pos="457200" algn="l"/>
              </a:tabLst>
            </a:pPr>
            <a:r>
              <a:rPr lang="en-US" sz="1000" dirty="0">
                <a:latin typeface="Calibri" panose="020F0502020204030204" pitchFamily="34" charset="0"/>
                <a:ea typeface="Calibri" panose="020F0502020204030204" pitchFamily="34" charset="0"/>
                <a:cs typeface="Times New Roman" panose="02020603050405020304" pitchFamily="18" charset="0"/>
              </a:rPr>
              <a:t>Animals and plants can be useful for the development of medicines​</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tabLst>
                <a:tab pos="457200" algn="l"/>
              </a:tabLst>
            </a:pPr>
            <a:r>
              <a:rPr lang="en-US" sz="1000" dirty="0">
                <a:latin typeface="Calibri" panose="020F0502020204030204" pitchFamily="34" charset="0"/>
                <a:ea typeface="Calibri" panose="020F0502020204030204" pitchFamily="34" charset="0"/>
                <a:cs typeface="Times New Roman" panose="02020603050405020304" pitchFamily="18" charset="0"/>
              </a:rPr>
              <a:t>Aesthetic reasons​ (nature is beautiful)</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tabLst>
                <a:tab pos="457200" algn="l"/>
              </a:tabLst>
            </a:pPr>
            <a:r>
              <a:rPr lang="en-US" sz="1000" dirty="0">
                <a:latin typeface="Calibri" panose="020F0502020204030204" pitchFamily="34" charset="0"/>
                <a:ea typeface="Calibri" panose="020F0502020204030204" pitchFamily="34" charset="0"/>
                <a:cs typeface="Times New Roman" panose="02020603050405020304" pitchFamily="18" charset="0"/>
              </a:rPr>
              <a:t>We need to conserve ecosystems so that the planet functions (i.e. we rely on microorganisms for the breakdown of waste/ recycling of nutrients).​</a:t>
            </a:r>
            <a:endParaRPr lang="en-GB"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8A150F33-8FF8-4CEE-9F79-20F6BF9AD3FF}"/>
              </a:ext>
            </a:extLst>
          </p:cNvPr>
          <p:cNvPicPr>
            <a:picLocks noChangeAspect="1"/>
          </p:cNvPicPr>
          <p:nvPr/>
        </p:nvPicPr>
        <p:blipFill>
          <a:blip r:embed="rId5"/>
          <a:stretch>
            <a:fillRect/>
          </a:stretch>
        </p:blipFill>
        <p:spPr>
          <a:xfrm>
            <a:off x="27000" y="6233359"/>
            <a:ext cx="3819290" cy="3607841"/>
          </a:xfrm>
          <a:prstGeom prst="rect">
            <a:avLst/>
          </a:prstGeom>
        </p:spPr>
      </p:pic>
      <p:pic>
        <p:nvPicPr>
          <p:cNvPr id="7" name="Picture 6">
            <a:extLst>
              <a:ext uri="{FF2B5EF4-FFF2-40B4-BE49-F238E27FC236}">
                <a16:creationId xmlns:a16="http://schemas.microsoft.com/office/drawing/2014/main" id="{92F4CADC-2F61-47A8-B57E-0CA3FA6F7591}"/>
              </a:ext>
            </a:extLst>
          </p:cNvPr>
          <p:cNvPicPr>
            <a:picLocks noChangeAspect="1"/>
          </p:cNvPicPr>
          <p:nvPr/>
        </p:nvPicPr>
        <p:blipFill>
          <a:blip r:embed="rId6"/>
          <a:stretch>
            <a:fillRect/>
          </a:stretch>
        </p:blipFill>
        <p:spPr>
          <a:xfrm>
            <a:off x="2815199" y="6546486"/>
            <a:ext cx="4038299" cy="1055257"/>
          </a:xfrm>
          <a:prstGeom prst="rect">
            <a:avLst/>
          </a:prstGeom>
        </p:spPr>
      </p:pic>
    </p:spTree>
    <p:extLst>
      <p:ext uri="{BB962C8B-B14F-4D97-AF65-F5344CB8AC3E}">
        <p14:creationId xmlns:p14="http://schemas.microsoft.com/office/powerpoint/2010/main" val="8366659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463004F9284124A8B9DDD8341D9D910" ma:contentTypeVersion="13" ma:contentTypeDescription="Create a new document." ma:contentTypeScope="" ma:versionID="5cda0faf0bdcab406048495b5705da7d">
  <xsd:schema xmlns:xsd="http://www.w3.org/2001/XMLSchema" xmlns:xs="http://www.w3.org/2001/XMLSchema" xmlns:p="http://schemas.microsoft.com/office/2006/metadata/properties" xmlns:ns3="da80bee3-76c4-4648-9c32-54a9a76568f0" xmlns:ns4="6006049d-7851-49e2-8ca8-13812b0a6ce0" targetNamespace="http://schemas.microsoft.com/office/2006/metadata/properties" ma:root="true" ma:fieldsID="49b230ce5d1f25f641956b88d48435ea" ns3:_="" ns4:_="">
    <xsd:import namespace="da80bee3-76c4-4648-9c32-54a9a76568f0"/>
    <xsd:import namespace="6006049d-7851-49e2-8ca8-13812b0a6ce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0bee3-76c4-4648-9c32-54a9a76568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06049d-7851-49e2-8ca8-13812b0a6c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E23B49-8C5C-4160-A529-DB75729D2B2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F20DC53-0B39-411E-8BBA-EB9B389E8694}">
  <ds:schemaRefs>
    <ds:schemaRef ds:uri="http://schemas.microsoft.com/sharepoint/v3/contenttype/forms"/>
  </ds:schemaRefs>
</ds:datastoreItem>
</file>

<file path=customXml/itemProps3.xml><?xml version="1.0" encoding="utf-8"?>
<ds:datastoreItem xmlns:ds="http://schemas.openxmlformats.org/officeDocument/2006/customXml" ds:itemID="{D76CB0AD-F359-4BF8-9CEE-DF2905800A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80bee3-76c4-4648-9c32-54a9a76568f0"/>
    <ds:schemaRef ds:uri="6006049d-7851-49e2-8ca8-13812b0a6c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6400</TotalTime>
  <Words>3326</Words>
  <Application>Microsoft Office PowerPoint</Application>
  <PresentationFormat>A4 Paper (210x297 mm)</PresentationFormat>
  <Paragraphs>349</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Courier New</vt:lpstr>
      <vt:lpstr>Comic Sans MS</vt:lpstr>
      <vt:lpstr>Arial</vt:lpstr>
      <vt:lpstr>Calibri Light</vt:lpstr>
      <vt:lpstr>Segoe UI</vt:lpstr>
      <vt:lpstr>Times New Roman</vt:lpstr>
      <vt:lpstr>Calibri</vt:lpstr>
      <vt:lpstr>ReithSans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Edmunds (HAB)</dc:creator>
  <cp:lastModifiedBy>Lauren Edwards</cp:lastModifiedBy>
  <cp:revision>210</cp:revision>
  <cp:lastPrinted>2019-11-04T11:07:12Z</cp:lastPrinted>
  <dcterms:created xsi:type="dcterms:W3CDTF">2018-03-06T21:04:47Z</dcterms:created>
  <dcterms:modified xsi:type="dcterms:W3CDTF">2020-08-30T17:48:36Z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0x0101003463004F9284124A8B9DDD8341D9D910</vt:lpwstr>
  </property>
</Properties>
</file>